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20" r:id="rId1"/>
  </p:sldMasterIdLst>
  <p:sldIdLst>
    <p:sldId id="267" r:id="rId2"/>
    <p:sldId id="273" r:id="rId3"/>
    <p:sldId id="276" r:id="rId4"/>
    <p:sldId id="278" r:id="rId5"/>
    <p:sldId id="277" r:id="rId6"/>
    <p:sldId id="281" r:id="rId7"/>
    <p:sldId id="280" r:id="rId8"/>
    <p:sldId id="291" r:id="rId9"/>
    <p:sldId id="295" r:id="rId10"/>
    <p:sldId id="300" r:id="rId11"/>
    <p:sldId id="299" r:id="rId12"/>
    <p:sldId id="302" r:id="rId13"/>
    <p:sldId id="303" r:id="rId14"/>
    <p:sldId id="304" r:id="rId15"/>
    <p:sldId id="296" r:id="rId16"/>
    <p:sldId id="306" r:id="rId17"/>
    <p:sldId id="307" r:id="rId18"/>
    <p:sldId id="297" r:id="rId19"/>
    <p:sldId id="298" r:id="rId20"/>
    <p:sldId id="309" r:id="rId21"/>
    <p:sldId id="308" r:id="rId22"/>
    <p:sldId id="310" r:id="rId23"/>
    <p:sldId id="311" r:id="rId24"/>
    <p:sldId id="283" r:id="rId25"/>
    <p:sldId id="284" r:id="rId26"/>
    <p:sldId id="275" r:id="rId27"/>
    <p:sldId id="268" r:id="rId28"/>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E3F3"/>
    <a:srgbClr val="F4CDDF"/>
    <a:srgbClr val="FCF9C4"/>
    <a:srgbClr val="752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026" autoAdjust="0"/>
    <p:restoredTop sz="94660"/>
  </p:normalViewPr>
  <p:slideViewPr>
    <p:cSldViewPr snapToGrid="0">
      <p:cViewPr varScale="1">
        <p:scale>
          <a:sx n="114" d="100"/>
          <a:sy n="114" d="100"/>
        </p:scale>
        <p:origin x="240"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0B2A1A-6C94-462B-92FE-DA22B000F620}" type="doc">
      <dgm:prSet loTypeId="urn:microsoft.com/office/officeart/2005/8/layout/lProcess1" loCatId="process" qsTypeId="urn:microsoft.com/office/officeart/2005/8/quickstyle/simple1" qsCatId="simple" csTypeId="urn:microsoft.com/office/officeart/2005/8/colors/colorful5" csCatId="colorful"/>
      <dgm:spPr/>
      <dgm:t>
        <a:bodyPr/>
        <a:lstStyle/>
        <a:p>
          <a:endParaRPr lang="zh-CN" altLang="en-US"/>
        </a:p>
      </dgm:t>
    </dgm:pt>
    <dgm:pt modelId="{DED1BD76-DBFF-4E97-9B74-C85826048BBB}">
      <dgm:prSet custT="1"/>
      <dgm:spPr/>
      <dgm:t>
        <a:bodyPr/>
        <a:lstStyle/>
        <a:p>
          <a:r>
            <a:rPr lang="en-US" sz="1400" kern="1200" dirty="0">
              <a:solidFill>
                <a:schemeClr val="bg1"/>
              </a:solidFill>
              <a:latin typeface="微软雅黑" panose="020B0503020204020204" pitchFamily="34" charset="-122"/>
              <a:ea typeface="微软雅黑" panose="020B0503020204020204" pitchFamily="34" charset="-122"/>
              <a:cs typeface="+mn-cs"/>
            </a:rPr>
            <a:t>Use the exponential function on each element of the matrix to ensure that there are no negative numbers while retaining information.</a:t>
          </a:r>
          <a:endParaRPr lang="zh-CN" sz="1400" kern="1200" dirty="0">
            <a:solidFill>
              <a:schemeClr val="bg1"/>
            </a:solidFill>
            <a:latin typeface="微软雅黑" panose="020B0503020204020204" pitchFamily="34" charset="-122"/>
            <a:ea typeface="微软雅黑" panose="020B0503020204020204" pitchFamily="34" charset="-122"/>
            <a:cs typeface="+mn-cs"/>
          </a:endParaRPr>
        </a:p>
      </dgm:t>
    </dgm:pt>
    <dgm:pt modelId="{E2191C68-7F73-4B55-B1AE-7256807C8AC3}" type="parTrans" cxnId="{7FDC34BC-A723-4E57-A7D9-41200F3279BA}">
      <dgm:prSet/>
      <dgm:spPr/>
      <dgm:t>
        <a:bodyPr/>
        <a:lstStyle/>
        <a:p>
          <a:endParaRPr lang="zh-CN" altLang="en-US"/>
        </a:p>
      </dgm:t>
    </dgm:pt>
    <dgm:pt modelId="{7C0747D1-AA1E-4297-908C-998FE1D49ECF}" type="sibTrans" cxnId="{7FDC34BC-A723-4E57-A7D9-41200F3279BA}">
      <dgm:prSet/>
      <dgm:spPr/>
      <dgm:t>
        <a:bodyPr/>
        <a:lstStyle/>
        <a:p>
          <a:endParaRPr lang="zh-CN" altLang="en-US"/>
        </a:p>
      </dgm:t>
    </dgm:pt>
    <dgm:pt modelId="{9A5358A9-39DC-4FE9-9D60-A465A7B1186F}">
      <dgm:prSet custT="1"/>
      <dgm:spPr/>
      <dgm:t>
        <a:bodyPr/>
        <a:lstStyle/>
        <a:p>
          <a:r>
            <a:rPr lang="en-US" sz="160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Sum each row of the matrix to obtain normalization constants.</a:t>
          </a:r>
          <a:endParaRPr lang="zh-CN" sz="160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dgm:t>
    </dgm:pt>
    <dgm:pt modelId="{07A95E2F-3CBF-422A-B1E3-6D04BD75F931}" type="parTrans" cxnId="{07F4CB29-13D0-46B2-807A-899984FA57AF}">
      <dgm:prSet/>
      <dgm:spPr/>
      <dgm:t>
        <a:bodyPr/>
        <a:lstStyle/>
        <a:p>
          <a:endParaRPr lang="zh-CN" altLang="en-US"/>
        </a:p>
      </dgm:t>
    </dgm:pt>
    <dgm:pt modelId="{21F307F1-C012-4B60-85EC-80188B68BA60}" type="sibTrans" cxnId="{07F4CB29-13D0-46B2-807A-899984FA57AF}">
      <dgm:prSet/>
      <dgm:spPr/>
      <dgm:t>
        <a:bodyPr/>
        <a:lstStyle/>
        <a:p>
          <a:endParaRPr lang="zh-CN" altLang="en-US"/>
        </a:p>
      </dgm:t>
    </dgm:pt>
    <dgm:pt modelId="{16025716-E52E-4D02-A5F1-1F9516544F08}">
      <dgm:prSet custT="1"/>
      <dgm:spPr/>
      <dgm:t>
        <a:bodyPr/>
        <a:lstStyle/>
        <a:p>
          <a:r>
            <a:rPr lang="en-US" sz="160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Divide each value in the matrix by the normalization constant so that the sum of each row of the matrix is 1.</a:t>
          </a:r>
          <a:endParaRPr lang="zh-CN" sz="160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dgm:t>
    </dgm:pt>
    <dgm:pt modelId="{5E73C77F-F06B-4E27-8CE2-A2321FFDA475}" type="parTrans" cxnId="{A5A45F02-C780-4F2D-A262-A67C203CA6DE}">
      <dgm:prSet/>
      <dgm:spPr/>
      <dgm:t>
        <a:bodyPr/>
        <a:lstStyle/>
        <a:p>
          <a:endParaRPr lang="zh-CN" altLang="en-US"/>
        </a:p>
      </dgm:t>
    </dgm:pt>
    <dgm:pt modelId="{798F2693-53C7-456D-BA71-E291B4DB6900}" type="sibTrans" cxnId="{A5A45F02-C780-4F2D-A262-A67C203CA6DE}">
      <dgm:prSet/>
      <dgm:spPr/>
      <dgm:t>
        <a:bodyPr/>
        <a:lstStyle/>
        <a:p>
          <a:endParaRPr lang="zh-CN" altLang="en-US"/>
        </a:p>
      </dgm:t>
    </dgm:pt>
    <dgm:pt modelId="{E1D55D49-3F34-4609-86C0-F49E27B74421}" type="pres">
      <dgm:prSet presAssocID="{8A0B2A1A-6C94-462B-92FE-DA22B000F620}" presName="Name0" presStyleCnt="0">
        <dgm:presLayoutVars>
          <dgm:dir/>
          <dgm:animLvl val="lvl"/>
          <dgm:resizeHandles val="exact"/>
        </dgm:presLayoutVars>
      </dgm:prSet>
      <dgm:spPr/>
    </dgm:pt>
    <dgm:pt modelId="{99623F3D-C167-4CAD-8CA6-2B9BEE66E24C}" type="pres">
      <dgm:prSet presAssocID="{DED1BD76-DBFF-4E97-9B74-C85826048BBB}" presName="vertFlow" presStyleCnt="0"/>
      <dgm:spPr/>
    </dgm:pt>
    <dgm:pt modelId="{E4B76DCC-6C2C-4639-9B27-D61A0A4D1D68}" type="pres">
      <dgm:prSet presAssocID="{DED1BD76-DBFF-4E97-9B74-C85826048BBB}" presName="header" presStyleLbl="node1" presStyleIdx="0" presStyleCnt="1"/>
      <dgm:spPr/>
    </dgm:pt>
    <dgm:pt modelId="{6FE111FE-8994-4857-97E7-3C3BE7DFE47F}" type="pres">
      <dgm:prSet presAssocID="{07A95E2F-3CBF-422A-B1E3-6D04BD75F931}" presName="parTrans" presStyleLbl="sibTrans2D1" presStyleIdx="0" presStyleCnt="2"/>
      <dgm:spPr/>
    </dgm:pt>
    <dgm:pt modelId="{51531DF9-6F9F-45FE-9878-BA28B62509E4}" type="pres">
      <dgm:prSet presAssocID="{9A5358A9-39DC-4FE9-9D60-A465A7B1186F}" presName="child" presStyleLbl="alignAccFollowNode1" presStyleIdx="0" presStyleCnt="2">
        <dgm:presLayoutVars>
          <dgm:chMax val="0"/>
          <dgm:bulletEnabled val="1"/>
        </dgm:presLayoutVars>
      </dgm:prSet>
      <dgm:spPr/>
    </dgm:pt>
    <dgm:pt modelId="{DE5076D2-D874-4E50-A6F9-EC116C3EAD3D}" type="pres">
      <dgm:prSet presAssocID="{21F307F1-C012-4B60-85EC-80188B68BA60}" presName="sibTrans" presStyleLbl="sibTrans2D1" presStyleIdx="1" presStyleCnt="2"/>
      <dgm:spPr/>
    </dgm:pt>
    <dgm:pt modelId="{04B52DB9-3A21-447C-8863-D23037F351DF}" type="pres">
      <dgm:prSet presAssocID="{16025716-E52E-4D02-A5F1-1F9516544F08}" presName="child" presStyleLbl="alignAccFollowNode1" presStyleIdx="1" presStyleCnt="2">
        <dgm:presLayoutVars>
          <dgm:chMax val="0"/>
          <dgm:bulletEnabled val="1"/>
        </dgm:presLayoutVars>
      </dgm:prSet>
      <dgm:spPr/>
    </dgm:pt>
  </dgm:ptLst>
  <dgm:cxnLst>
    <dgm:cxn modelId="{A5A45F02-C780-4F2D-A262-A67C203CA6DE}" srcId="{DED1BD76-DBFF-4E97-9B74-C85826048BBB}" destId="{16025716-E52E-4D02-A5F1-1F9516544F08}" srcOrd="1" destOrd="0" parTransId="{5E73C77F-F06B-4E27-8CE2-A2321FFDA475}" sibTransId="{798F2693-53C7-456D-BA71-E291B4DB6900}"/>
    <dgm:cxn modelId="{07F4CB29-13D0-46B2-807A-899984FA57AF}" srcId="{DED1BD76-DBFF-4E97-9B74-C85826048BBB}" destId="{9A5358A9-39DC-4FE9-9D60-A465A7B1186F}" srcOrd="0" destOrd="0" parTransId="{07A95E2F-3CBF-422A-B1E3-6D04BD75F931}" sibTransId="{21F307F1-C012-4B60-85EC-80188B68BA60}"/>
    <dgm:cxn modelId="{592E4F43-49A0-4508-A008-DC91E10F762D}" type="presOf" srcId="{DED1BD76-DBFF-4E97-9B74-C85826048BBB}" destId="{E4B76DCC-6C2C-4639-9B27-D61A0A4D1D68}" srcOrd="0" destOrd="0" presId="urn:microsoft.com/office/officeart/2005/8/layout/lProcess1"/>
    <dgm:cxn modelId="{4BEF3192-158C-4E2D-894D-E9F7B6FE60EB}" type="presOf" srcId="{16025716-E52E-4D02-A5F1-1F9516544F08}" destId="{04B52DB9-3A21-447C-8863-D23037F351DF}" srcOrd="0" destOrd="0" presId="urn:microsoft.com/office/officeart/2005/8/layout/lProcess1"/>
    <dgm:cxn modelId="{836E899D-818E-4F10-8F4E-44B7007CBA81}" type="presOf" srcId="{21F307F1-C012-4B60-85EC-80188B68BA60}" destId="{DE5076D2-D874-4E50-A6F9-EC116C3EAD3D}" srcOrd="0" destOrd="0" presId="urn:microsoft.com/office/officeart/2005/8/layout/lProcess1"/>
    <dgm:cxn modelId="{7FDC34BC-A723-4E57-A7D9-41200F3279BA}" srcId="{8A0B2A1A-6C94-462B-92FE-DA22B000F620}" destId="{DED1BD76-DBFF-4E97-9B74-C85826048BBB}" srcOrd="0" destOrd="0" parTransId="{E2191C68-7F73-4B55-B1AE-7256807C8AC3}" sibTransId="{7C0747D1-AA1E-4297-908C-998FE1D49ECF}"/>
    <dgm:cxn modelId="{EBACB0C3-DEEC-4712-80EE-E641F5891CD0}" type="presOf" srcId="{8A0B2A1A-6C94-462B-92FE-DA22B000F620}" destId="{E1D55D49-3F34-4609-86C0-F49E27B74421}" srcOrd="0" destOrd="0" presId="urn:microsoft.com/office/officeart/2005/8/layout/lProcess1"/>
    <dgm:cxn modelId="{049B30C4-9BF3-4F8E-9502-B31F9CB82C75}" type="presOf" srcId="{9A5358A9-39DC-4FE9-9D60-A465A7B1186F}" destId="{51531DF9-6F9F-45FE-9878-BA28B62509E4}" srcOrd="0" destOrd="0" presId="urn:microsoft.com/office/officeart/2005/8/layout/lProcess1"/>
    <dgm:cxn modelId="{BB1FBAF7-95BE-44AC-97D9-61DB64006170}" type="presOf" srcId="{07A95E2F-3CBF-422A-B1E3-6D04BD75F931}" destId="{6FE111FE-8994-4857-97E7-3C3BE7DFE47F}" srcOrd="0" destOrd="0" presId="urn:microsoft.com/office/officeart/2005/8/layout/lProcess1"/>
    <dgm:cxn modelId="{D1683EDD-E6C7-435A-8920-B71F1FEDBBBC}" type="presParOf" srcId="{E1D55D49-3F34-4609-86C0-F49E27B74421}" destId="{99623F3D-C167-4CAD-8CA6-2B9BEE66E24C}" srcOrd="0" destOrd="0" presId="urn:microsoft.com/office/officeart/2005/8/layout/lProcess1"/>
    <dgm:cxn modelId="{171EBD74-F752-443A-B764-089F9CBAB6E4}" type="presParOf" srcId="{99623F3D-C167-4CAD-8CA6-2B9BEE66E24C}" destId="{E4B76DCC-6C2C-4639-9B27-D61A0A4D1D68}" srcOrd="0" destOrd="0" presId="urn:microsoft.com/office/officeart/2005/8/layout/lProcess1"/>
    <dgm:cxn modelId="{C8F696E7-4254-4C4A-9C23-8FC807E5B1D2}" type="presParOf" srcId="{99623F3D-C167-4CAD-8CA6-2B9BEE66E24C}" destId="{6FE111FE-8994-4857-97E7-3C3BE7DFE47F}" srcOrd="1" destOrd="0" presId="urn:microsoft.com/office/officeart/2005/8/layout/lProcess1"/>
    <dgm:cxn modelId="{D12F9D5B-8F7B-42F7-A086-F028E549FBC5}" type="presParOf" srcId="{99623F3D-C167-4CAD-8CA6-2B9BEE66E24C}" destId="{51531DF9-6F9F-45FE-9878-BA28B62509E4}" srcOrd="2" destOrd="0" presId="urn:microsoft.com/office/officeart/2005/8/layout/lProcess1"/>
    <dgm:cxn modelId="{1619C67A-FA4C-49F3-9103-D09348F32FBA}" type="presParOf" srcId="{99623F3D-C167-4CAD-8CA6-2B9BEE66E24C}" destId="{DE5076D2-D874-4E50-A6F9-EC116C3EAD3D}" srcOrd="3" destOrd="0" presId="urn:microsoft.com/office/officeart/2005/8/layout/lProcess1"/>
    <dgm:cxn modelId="{511B4158-A53B-4F83-94FC-4ABE3B2C5743}" type="presParOf" srcId="{99623F3D-C167-4CAD-8CA6-2B9BEE66E24C}" destId="{04B52DB9-3A21-447C-8863-D23037F351DF}" srcOrd="4" destOrd="0" presId="urn:microsoft.com/office/officeart/2005/8/layout/lProcess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F74C86E-9C10-44AB-BD46-E0BF7E54ECCF}" type="doc">
      <dgm:prSet loTypeId="urn:microsoft.com/office/officeart/2005/8/layout/vList2" loCatId="list" qsTypeId="urn:microsoft.com/office/officeart/2005/8/quickstyle/simple5" qsCatId="simple" csTypeId="urn:microsoft.com/office/officeart/2005/8/colors/accent1_1" csCatId="accent1" phldr="1"/>
      <dgm:spPr/>
      <dgm:t>
        <a:bodyPr/>
        <a:lstStyle/>
        <a:p>
          <a:endParaRPr lang="zh-CN" altLang="en-US"/>
        </a:p>
      </dgm:t>
    </dgm:pt>
    <dgm:pt modelId="{830469B9-30D8-4FE9-87F8-6E4922D1D0A9}">
      <dgm:prSet/>
      <dgm:spPr/>
      <dgm:t>
        <a:bodyPr/>
        <a:lstStyle/>
        <a:p>
          <a:r>
            <a:rPr lang="en-US" b="0" i="0" dirty="0"/>
            <a:t>Be superior in quality</a:t>
          </a:r>
          <a:endParaRPr lang="zh-CN" dirty="0"/>
        </a:p>
      </dgm:t>
    </dgm:pt>
    <dgm:pt modelId="{FD0E5798-E5CF-48D9-9F64-F93803A8C739}" type="parTrans" cxnId="{F97902C6-32CA-4682-84CF-FBBE16BB7454}">
      <dgm:prSet/>
      <dgm:spPr/>
      <dgm:t>
        <a:bodyPr/>
        <a:lstStyle/>
        <a:p>
          <a:endParaRPr lang="zh-CN" altLang="en-US"/>
        </a:p>
      </dgm:t>
    </dgm:pt>
    <dgm:pt modelId="{1FCC1919-379A-4863-8A36-32A052CA53BD}" type="sibTrans" cxnId="{F97902C6-32CA-4682-84CF-FBBE16BB7454}">
      <dgm:prSet/>
      <dgm:spPr/>
      <dgm:t>
        <a:bodyPr/>
        <a:lstStyle/>
        <a:p>
          <a:endParaRPr lang="zh-CN" altLang="en-US"/>
        </a:p>
      </dgm:t>
    </dgm:pt>
    <dgm:pt modelId="{D64A4E8E-7366-4B3A-B6CC-E66F7A1D1D21}">
      <dgm:prSet/>
      <dgm:spPr/>
      <dgm:t>
        <a:bodyPr/>
        <a:lstStyle/>
        <a:p>
          <a:r>
            <a:rPr lang="en-US" b="0" i="0" dirty="0"/>
            <a:t>More parallelizable</a:t>
          </a:r>
          <a:endParaRPr lang="zh-CN" dirty="0"/>
        </a:p>
      </dgm:t>
    </dgm:pt>
    <dgm:pt modelId="{7BD824C1-514F-463B-AA4C-62CA14BB854E}" type="parTrans" cxnId="{B70FAE07-2FD3-46DD-A1EF-2FC1C6D9575D}">
      <dgm:prSet/>
      <dgm:spPr/>
      <dgm:t>
        <a:bodyPr/>
        <a:lstStyle/>
        <a:p>
          <a:endParaRPr lang="zh-CN" altLang="en-US"/>
        </a:p>
      </dgm:t>
    </dgm:pt>
    <dgm:pt modelId="{6F0B4340-49E5-4EA2-82A7-F2A661EC77F2}" type="sibTrans" cxnId="{B70FAE07-2FD3-46DD-A1EF-2FC1C6D9575D}">
      <dgm:prSet/>
      <dgm:spPr/>
      <dgm:t>
        <a:bodyPr/>
        <a:lstStyle/>
        <a:p>
          <a:endParaRPr lang="zh-CN" altLang="en-US"/>
        </a:p>
      </dgm:t>
    </dgm:pt>
    <dgm:pt modelId="{E3537772-7A7F-407D-94D9-E6C31CA95965}">
      <dgm:prSet/>
      <dgm:spPr/>
      <dgm:t>
        <a:bodyPr/>
        <a:lstStyle/>
        <a:p>
          <a:r>
            <a:rPr lang="en-US" b="0" i="0" dirty="0"/>
            <a:t>Require significantly less time to train</a:t>
          </a:r>
          <a:endParaRPr lang="zh-CN" dirty="0"/>
        </a:p>
      </dgm:t>
    </dgm:pt>
    <dgm:pt modelId="{A8555BCD-B3C4-456C-B400-818882BDB6B3}" type="parTrans" cxnId="{7C0731C9-DB7D-4099-B171-8DC998B56B3A}">
      <dgm:prSet/>
      <dgm:spPr/>
      <dgm:t>
        <a:bodyPr/>
        <a:lstStyle/>
        <a:p>
          <a:endParaRPr lang="zh-CN" altLang="en-US"/>
        </a:p>
      </dgm:t>
    </dgm:pt>
    <dgm:pt modelId="{1D131B64-FC2D-4654-929B-578901E72FA1}" type="sibTrans" cxnId="{7C0731C9-DB7D-4099-B171-8DC998B56B3A}">
      <dgm:prSet/>
      <dgm:spPr/>
      <dgm:t>
        <a:bodyPr/>
        <a:lstStyle/>
        <a:p>
          <a:endParaRPr lang="zh-CN" altLang="en-US"/>
        </a:p>
      </dgm:t>
    </dgm:pt>
    <dgm:pt modelId="{12195BA5-52BF-4949-A50E-0715146CE666}">
      <dgm:prSet/>
      <dgm:spPr/>
      <dgm:t>
        <a:bodyPr/>
        <a:lstStyle/>
        <a:p>
          <a:r>
            <a:rPr lang="en-US" b="0" i="0" dirty="0"/>
            <a:t>Generalize well</a:t>
          </a:r>
          <a:endParaRPr lang="zh-CN" dirty="0"/>
        </a:p>
      </dgm:t>
    </dgm:pt>
    <dgm:pt modelId="{2EC45BD1-F97F-404F-8696-6D25782908A8}" type="parTrans" cxnId="{29F7B606-699A-4846-8922-B16FAAAFD840}">
      <dgm:prSet/>
      <dgm:spPr/>
      <dgm:t>
        <a:bodyPr/>
        <a:lstStyle/>
        <a:p>
          <a:endParaRPr lang="zh-CN" altLang="en-US"/>
        </a:p>
      </dgm:t>
    </dgm:pt>
    <dgm:pt modelId="{F1C997C1-CACF-449D-B69C-9D858E11ECFA}" type="sibTrans" cxnId="{29F7B606-699A-4846-8922-B16FAAAFD840}">
      <dgm:prSet/>
      <dgm:spPr/>
      <dgm:t>
        <a:bodyPr/>
        <a:lstStyle/>
        <a:p>
          <a:endParaRPr lang="zh-CN" altLang="en-US"/>
        </a:p>
      </dgm:t>
    </dgm:pt>
    <dgm:pt modelId="{0A181487-B229-46D5-BE59-FF3B3E20887D}" type="pres">
      <dgm:prSet presAssocID="{8F74C86E-9C10-44AB-BD46-E0BF7E54ECCF}" presName="linear" presStyleCnt="0">
        <dgm:presLayoutVars>
          <dgm:animLvl val="lvl"/>
          <dgm:resizeHandles val="exact"/>
        </dgm:presLayoutVars>
      </dgm:prSet>
      <dgm:spPr/>
    </dgm:pt>
    <dgm:pt modelId="{98220693-58FD-4BFB-AE57-E11585ADE00B}" type="pres">
      <dgm:prSet presAssocID="{830469B9-30D8-4FE9-87F8-6E4922D1D0A9}" presName="parentText" presStyleLbl="node1" presStyleIdx="0" presStyleCnt="4">
        <dgm:presLayoutVars>
          <dgm:chMax val="0"/>
          <dgm:bulletEnabled val="1"/>
        </dgm:presLayoutVars>
      </dgm:prSet>
      <dgm:spPr/>
    </dgm:pt>
    <dgm:pt modelId="{E6F61F4B-4A83-41B2-8900-D70F348C7374}" type="pres">
      <dgm:prSet presAssocID="{1FCC1919-379A-4863-8A36-32A052CA53BD}" presName="spacer" presStyleCnt="0"/>
      <dgm:spPr/>
    </dgm:pt>
    <dgm:pt modelId="{598D4FF8-A8E6-4E83-8EFE-2FF7928EF6B2}" type="pres">
      <dgm:prSet presAssocID="{D64A4E8E-7366-4B3A-B6CC-E66F7A1D1D21}" presName="parentText" presStyleLbl="node1" presStyleIdx="1" presStyleCnt="4">
        <dgm:presLayoutVars>
          <dgm:chMax val="0"/>
          <dgm:bulletEnabled val="1"/>
        </dgm:presLayoutVars>
      </dgm:prSet>
      <dgm:spPr/>
    </dgm:pt>
    <dgm:pt modelId="{42F221C4-0589-4B4B-B2C1-C6C5CC187248}" type="pres">
      <dgm:prSet presAssocID="{6F0B4340-49E5-4EA2-82A7-F2A661EC77F2}" presName="spacer" presStyleCnt="0"/>
      <dgm:spPr/>
    </dgm:pt>
    <dgm:pt modelId="{D422AE85-E41D-4B3C-8DCE-056DC751D74F}" type="pres">
      <dgm:prSet presAssocID="{E3537772-7A7F-407D-94D9-E6C31CA95965}" presName="parentText" presStyleLbl="node1" presStyleIdx="2" presStyleCnt="4">
        <dgm:presLayoutVars>
          <dgm:chMax val="0"/>
          <dgm:bulletEnabled val="1"/>
        </dgm:presLayoutVars>
      </dgm:prSet>
      <dgm:spPr/>
    </dgm:pt>
    <dgm:pt modelId="{1B6D437A-DAB9-4562-8D98-1D6E5E4385CB}" type="pres">
      <dgm:prSet presAssocID="{1D131B64-FC2D-4654-929B-578901E72FA1}" presName="spacer" presStyleCnt="0"/>
      <dgm:spPr/>
    </dgm:pt>
    <dgm:pt modelId="{8971B9C0-6058-4ECF-B647-FAC45374A6FF}" type="pres">
      <dgm:prSet presAssocID="{12195BA5-52BF-4949-A50E-0715146CE666}" presName="parentText" presStyleLbl="node1" presStyleIdx="3" presStyleCnt="4">
        <dgm:presLayoutVars>
          <dgm:chMax val="0"/>
          <dgm:bulletEnabled val="1"/>
        </dgm:presLayoutVars>
      </dgm:prSet>
      <dgm:spPr/>
    </dgm:pt>
  </dgm:ptLst>
  <dgm:cxnLst>
    <dgm:cxn modelId="{29F7B606-699A-4846-8922-B16FAAAFD840}" srcId="{8F74C86E-9C10-44AB-BD46-E0BF7E54ECCF}" destId="{12195BA5-52BF-4949-A50E-0715146CE666}" srcOrd="3" destOrd="0" parTransId="{2EC45BD1-F97F-404F-8696-6D25782908A8}" sibTransId="{F1C997C1-CACF-449D-B69C-9D858E11ECFA}"/>
    <dgm:cxn modelId="{B70FAE07-2FD3-46DD-A1EF-2FC1C6D9575D}" srcId="{8F74C86E-9C10-44AB-BD46-E0BF7E54ECCF}" destId="{D64A4E8E-7366-4B3A-B6CC-E66F7A1D1D21}" srcOrd="1" destOrd="0" parTransId="{7BD824C1-514F-463B-AA4C-62CA14BB854E}" sibTransId="{6F0B4340-49E5-4EA2-82A7-F2A661EC77F2}"/>
    <dgm:cxn modelId="{F92DC336-FA66-4978-9DBC-FA84872D550E}" type="presOf" srcId="{830469B9-30D8-4FE9-87F8-6E4922D1D0A9}" destId="{98220693-58FD-4BFB-AE57-E11585ADE00B}" srcOrd="0" destOrd="0" presId="urn:microsoft.com/office/officeart/2005/8/layout/vList2"/>
    <dgm:cxn modelId="{8D6B855C-D2E8-4B41-81F3-A4B4C6C5344B}" type="presOf" srcId="{8F74C86E-9C10-44AB-BD46-E0BF7E54ECCF}" destId="{0A181487-B229-46D5-BE59-FF3B3E20887D}" srcOrd="0" destOrd="0" presId="urn:microsoft.com/office/officeart/2005/8/layout/vList2"/>
    <dgm:cxn modelId="{F12F3B43-2129-44DA-A08D-93B581685537}" type="presOf" srcId="{E3537772-7A7F-407D-94D9-E6C31CA95965}" destId="{D422AE85-E41D-4B3C-8DCE-056DC751D74F}" srcOrd="0" destOrd="0" presId="urn:microsoft.com/office/officeart/2005/8/layout/vList2"/>
    <dgm:cxn modelId="{D8E1B858-7FF5-47E5-ACAD-22ACA45704D1}" type="presOf" srcId="{12195BA5-52BF-4949-A50E-0715146CE666}" destId="{8971B9C0-6058-4ECF-B647-FAC45374A6FF}" srcOrd="0" destOrd="0" presId="urn:microsoft.com/office/officeart/2005/8/layout/vList2"/>
    <dgm:cxn modelId="{198C0293-A0BF-43F6-BBAA-F15F69379376}" type="presOf" srcId="{D64A4E8E-7366-4B3A-B6CC-E66F7A1D1D21}" destId="{598D4FF8-A8E6-4E83-8EFE-2FF7928EF6B2}" srcOrd="0" destOrd="0" presId="urn:microsoft.com/office/officeart/2005/8/layout/vList2"/>
    <dgm:cxn modelId="{F97902C6-32CA-4682-84CF-FBBE16BB7454}" srcId="{8F74C86E-9C10-44AB-BD46-E0BF7E54ECCF}" destId="{830469B9-30D8-4FE9-87F8-6E4922D1D0A9}" srcOrd="0" destOrd="0" parTransId="{FD0E5798-E5CF-48D9-9F64-F93803A8C739}" sibTransId="{1FCC1919-379A-4863-8A36-32A052CA53BD}"/>
    <dgm:cxn modelId="{7C0731C9-DB7D-4099-B171-8DC998B56B3A}" srcId="{8F74C86E-9C10-44AB-BD46-E0BF7E54ECCF}" destId="{E3537772-7A7F-407D-94D9-E6C31CA95965}" srcOrd="2" destOrd="0" parTransId="{A8555BCD-B3C4-456C-B400-818882BDB6B3}" sibTransId="{1D131B64-FC2D-4654-929B-578901E72FA1}"/>
    <dgm:cxn modelId="{77FBA3AC-FF7A-45BC-8DFA-33C8A6CEB859}" type="presParOf" srcId="{0A181487-B229-46D5-BE59-FF3B3E20887D}" destId="{98220693-58FD-4BFB-AE57-E11585ADE00B}" srcOrd="0" destOrd="0" presId="urn:microsoft.com/office/officeart/2005/8/layout/vList2"/>
    <dgm:cxn modelId="{42631FB2-80EA-4B55-8594-E8C1796991B2}" type="presParOf" srcId="{0A181487-B229-46D5-BE59-FF3B3E20887D}" destId="{E6F61F4B-4A83-41B2-8900-D70F348C7374}" srcOrd="1" destOrd="0" presId="urn:microsoft.com/office/officeart/2005/8/layout/vList2"/>
    <dgm:cxn modelId="{18A18A50-E7FE-4A41-A854-97D19F3B1A05}" type="presParOf" srcId="{0A181487-B229-46D5-BE59-FF3B3E20887D}" destId="{598D4FF8-A8E6-4E83-8EFE-2FF7928EF6B2}" srcOrd="2" destOrd="0" presId="urn:microsoft.com/office/officeart/2005/8/layout/vList2"/>
    <dgm:cxn modelId="{F779269A-B9E0-4BFC-B0F4-B6917016BAE7}" type="presParOf" srcId="{0A181487-B229-46D5-BE59-FF3B3E20887D}" destId="{42F221C4-0589-4B4B-B2C1-C6C5CC187248}" srcOrd="3" destOrd="0" presId="urn:microsoft.com/office/officeart/2005/8/layout/vList2"/>
    <dgm:cxn modelId="{00B06FC6-65DF-4A3F-A7B9-81310BAB311D}" type="presParOf" srcId="{0A181487-B229-46D5-BE59-FF3B3E20887D}" destId="{D422AE85-E41D-4B3C-8DCE-056DC751D74F}" srcOrd="4" destOrd="0" presId="urn:microsoft.com/office/officeart/2005/8/layout/vList2"/>
    <dgm:cxn modelId="{80417606-11F2-43C8-BD74-4A1E2F476D1D}" type="presParOf" srcId="{0A181487-B229-46D5-BE59-FF3B3E20887D}" destId="{1B6D437A-DAB9-4562-8D98-1D6E5E4385CB}" srcOrd="5" destOrd="0" presId="urn:microsoft.com/office/officeart/2005/8/layout/vList2"/>
    <dgm:cxn modelId="{0DB060DE-8077-4690-BD02-02CEA626AC8A}" type="presParOf" srcId="{0A181487-B229-46D5-BE59-FF3B3E20887D}" destId="{8971B9C0-6058-4ECF-B647-FAC45374A6FF}"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B76DCC-6C2C-4639-9B27-D61A0A4D1D68}">
      <dsp:nvSpPr>
        <dsp:cNvPr id="0" name=""/>
        <dsp:cNvSpPr/>
      </dsp:nvSpPr>
      <dsp:spPr>
        <a:xfrm>
          <a:off x="338997" y="1861"/>
          <a:ext cx="4334111" cy="1083527"/>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solidFill>
                <a:schemeClr val="bg1"/>
              </a:solidFill>
              <a:latin typeface="微软雅黑" panose="020B0503020204020204" pitchFamily="34" charset="-122"/>
              <a:ea typeface="微软雅黑" panose="020B0503020204020204" pitchFamily="34" charset="-122"/>
              <a:cs typeface="+mn-cs"/>
            </a:rPr>
            <a:t>Use the exponential function on each element of the matrix to ensure that there are no negative numbers while retaining information.</a:t>
          </a:r>
          <a:endParaRPr lang="zh-CN" sz="1400" kern="1200" dirty="0">
            <a:solidFill>
              <a:schemeClr val="bg1"/>
            </a:solidFill>
            <a:latin typeface="微软雅黑" panose="020B0503020204020204" pitchFamily="34" charset="-122"/>
            <a:ea typeface="微软雅黑" panose="020B0503020204020204" pitchFamily="34" charset="-122"/>
            <a:cs typeface="+mn-cs"/>
          </a:endParaRPr>
        </a:p>
      </dsp:txBody>
      <dsp:txXfrm>
        <a:off x="370732" y="33596"/>
        <a:ext cx="4270641" cy="1020057"/>
      </dsp:txXfrm>
    </dsp:sp>
    <dsp:sp modelId="{6FE111FE-8994-4857-97E7-3C3BE7DFE47F}">
      <dsp:nvSpPr>
        <dsp:cNvPr id="0" name=""/>
        <dsp:cNvSpPr/>
      </dsp:nvSpPr>
      <dsp:spPr>
        <a:xfrm rot="5400000">
          <a:off x="2411244" y="1180197"/>
          <a:ext cx="189617" cy="189617"/>
        </a:xfrm>
        <a:prstGeom prst="rightArrow">
          <a:avLst>
            <a:gd name="adj1" fmla="val 667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1531DF9-6F9F-45FE-9878-BA28B62509E4}">
      <dsp:nvSpPr>
        <dsp:cNvPr id="0" name=""/>
        <dsp:cNvSpPr/>
      </dsp:nvSpPr>
      <dsp:spPr>
        <a:xfrm>
          <a:off x="338997" y="1464624"/>
          <a:ext cx="4334111" cy="1083527"/>
        </a:xfrm>
        <a:prstGeom prst="roundRect">
          <a:avLst>
            <a:gd name="adj" fmla="val 10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Sum each row of the matrix to obtain normalization constants.</a:t>
          </a:r>
          <a:endParaRPr lang="zh-CN" sz="160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dsp:txBody>
      <dsp:txXfrm>
        <a:off x="370732" y="1496359"/>
        <a:ext cx="4270641" cy="1020057"/>
      </dsp:txXfrm>
    </dsp:sp>
    <dsp:sp modelId="{DE5076D2-D874-4E50-A6F9-EC116C3EAD3D}">
      <dsp:nvSpPr>
        <dsp:cNvPr id="0" name=""/>
        <dsp:cNvSpPr/>
      </dsp:nvSpPr>
      <dsp:spPr>
        <a:xfrm rot="5400000">
          <a:off x="2411244" y="2642960"/>
          <a:ext cx="189617" cy="189617"/>
        </a:xfrm>
        <a:prstGeom prst="rightArrow">
          <a:avLst>
            <a:gd name="adj1" fmla="val 66700"/>
            <a:gd name="adj2" fmla="val 50000"/>
          </a:avLst>
        </a:prstGeom>
        <a:solidFill>
          <a:schemeClr val="accent5">
            <a:hueOff val="-6758543"/>
            <a:satOff val="-17419"/>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4B52DB9-3A21-447C-8863-D23037F351DF}">
      <dsp:nvSpPr>
        <dsp:cNvPr id="0" name=""/>
        <dsp:cNvSpPr/>
      </dsp:nvSpPr>
      <dsp:spPr>
        <a:xfrm>
          <a:off x="338997" y="2927386"/>
          <a:ext cx="4334111" cy="1083527"/>
        </a:xfrm>
        <a:prstGeom prst="roundRect">
          <a:avLst>
            <a:gd name="adj" fmla="val 10000"/>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lumMod val="65000"/>
                  <a:lumOff val="35000"/>
                </a:schemeClr>
              </a:solidFill>
              <a:latin typeface="微软雅黑" panose="020B0503020204020204" pitchFamily="34" charset="-122"/>
              <a:ea typeface="微软雅黑" panose="020B0503020204020204" pitchFamily="34" charset="-122"/>
              <a:cs typeface="+mn-cs"/>
            </a:rPr>
            <a:t>Divide each value in the matrix by the normalization constant so that the sum of each row of the matrix is 1.</a:t>
          </a:r>
          <a:endParaRPr lang="zh-CN" sz="1600" kern="1200" dirty="0">
            <a:solidFill>
              <a:schemeClr val="tx1">
                <a:lumMod val="65000"/>
                <a:lumOff val="35000"/>
              </a:schemeClr>
            </a:solidFill>
            <a:latin typeface="微软雅黑" panose="020B0503020204020204" pitchFamily="34" charset="-122"/>
            <a:ea typeface="微软雅黑" panose="020B0503020204020204" pitchFamily="34" charset="-122"/>
            <a:cs typeface="+mn-cs"/>
          </a:endParaRPr>
        </a:p>
      </dsp:txBody>
      <dsp:txXfrm>
        <a:off x="370732" y="2959121"/>
        <a:ext cx="4270641" cy="102005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220693-58FD-4BFB-AE57-E11585ADE00B}">
      <dsp:nvSpPr>
        <dsp:cNvPr id="0" name=""/>
        <dsp:cNvSpPr/>
      </dsp:nvSpPr>
      <dsp:spPr>
        <a:xfrm>
          <a:off x="0" y="19994"/>
          <a:ext cx="6544833" cy="7371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t>Be superior in quality</a:t>
          </a:r>
          <a:endParaRPr lang="zh-CN" sz="2800" kern="1200" dirty="0"/>
        </a:p>
      </dsp:txBody>
      <dsp:txXfrm>
        <a:off x="35982" y="55976"/>
        <a:ext cx="6472869" cy="665136"/>
      </dsp:txXfrm>
    </dsp:sp>
    <dsp:sp modelId="{598D4FF8-A8E6-4E83-8EFE-2FF7928EF6B2}">
      <dsp:nvSpPr>
        <dsp:cNvPr id="0" name=""/>
        <dsp:cNvSpPr/>
      </dsp:nvSpPr>
      <dsp:spPr>
        <a:xfrm>
          <a:off x="0" y="837734"/>
          <a:ext cx="6544833" cy="7371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t>More parallelizable</a:t>
          </a:r>
          <a:endParaRPr lang="zh-CN" sz="2800" kern="1200" dirty="0"/>
        </a:p>
      </dsp:txBody>
      <dsp:txXfrm>
        <a:off x="35982" y="873716"/>
        <a:ext cx="6472869" cy="665136"/>
      </dsp:txXfrm>
    </dsp:sp>
    <dsp:sp modelId="{D422AE85-E41D-4B3C-8DCE-056DC751D74F}">
      <dsp:nvSpPr>
        <dsp:cNvPr id="0" name=""/>
        <dsp:cNvSpPr/>
      </dsp:nvSpPr>
      <dsp:spPr>
        <a:xfrm>
          <a:off x="0" y="1655474"/>
          <a:ext cx="6544833" cy="7371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t>Require significantly less time to train</a:t>
          </a:r>
          <a:endParaRPr lang="zh-CN" sz="2800" kern="1200" dirty="0"/>
        </a:p>
      </dsp:txBody>
      <dsp:txXfrm>
        <a:off x="35982" y="1691456"/>
        <a:ext cx="6472869" cy="665136"/>
      </dsp:txXfrm>
    </dsp:sp>
    <dsp:sp modelId="{8971B9C0-6058-4ECF-B647-FAC45374A6FF}">
      <dsp:nvSpPr>
        <dsp:cNvPr id="0" name=""/>
        <dsp:cNvSpPr/>
      </dsp:nvSpPr>
      <dsp:spPr>
        <a:xfrm>
          <a:off x="0" y="2473214"/>
          <a:ext cx="6544833" cy="737100"/>
        </a:xfrm>
        <a:prstGeom prst="roundRect">
          <a:avLst/>
        </a:prstGeom>
        <a:gradFill rotWithShape="0">
          <a:gsLst>
            <a:gs pos="0">
              <a:schemeClr val="lt1">
                <a:hueOff val="0"/>
                <a:satOff val="0"/>
                <a:lumOff val="0"/>
                <a:alphaOff val="0"/>
                <a:satMod val="103000"/>
                <a:lumMod val="102000"/>
                <a:tint val="94000"/>
              </a:schemeClr>
            </a:gs>
            <a:gs pos="50000">
              <a:schemeClr val="lt1">
                <a:hueOff val="0"/>
                <a:satOff val="0"/>
                <a:lumOff val="0"/>
                <a:alphaOff val="0"/>
                <a:satMod val="110000"/>
                <a:lumMod val="100000"/>
                <a:shade val="100000"/>
              </a:schemeClr>
            </a:gs>
            <a:gs pos="100000">
              <a:schemeClr val="l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US" sz="2800" b="0" i="0" kern="1200" dirty="0"/>
            <a:t>Generalize well</a:t>
          </a:r>
          <a:endParaRPr lang="zh-CN" sz="2800" kern="1200" dirty="0"/>
        </a:p>
      </dsp:txBody>
      <dsp:txXfrm>
        <a:off x="35982" y="2509196"/>
        <a:ext cx="6472869" cy="665136"/>
      </dsp:txXfrm>
    </dsp:sp>
  </dsp:spTree>
</dsp:drawing>
</file>

<file path=ppt/diagrams/layout1.xml><?xml version="1.0" encoding="utf-8"?>
<dgm:layoutDef xmlns:dgm="http://schemas.openxmlformats.org/drawingml/2006/diagram" xmlns:a="http://schemas.openxmlformats.org/drawingml/2006/main" uniqueId="urn:microsoft.com/office/officeart/2005/8/layout/lProcess1">
  <dgm:title val=""/>
  <dgm:desc val=""/>
  <dgm:catLst>
    <dgm:cat type="process" pri="1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0" destId="2" srcOrd="0" destOrd="0"/>
        <dgm:cxn modelId="6" srcId="1" destId="3" srcOrd="1" destOrd="0"/>
        <dgm:cxn modelId="23" srcId="2" destId="21" srcOrd="0" destOrd="0"/>
        <dgm:cxn modelId="24" srcId="2" destId="22" srcOrd="1" destOrd="0"/>
        <dgm:cxn modelId="33" srcId="1" destId="31" srcOrd="0" destOrd="0"/>
      </dgm:cxnLst>
      <dgm:bg/>
      <dgm:whole/>
    </dgm:dataModel>
  </dgm:sampData>
  <dgm:styleData>
    <dgm:dataModel>
      <dgm:ptLst>
        <dgm:pt modelId="0" type="doc"/>
        <dgm:pt modelId="1"/>
        <dgm:pt modelId="11"/>
        <dgm:pt modelId="2"/>
        <dgm:pt modelId="22"/>
      </dgm:ptLst>
      <dgm:cxnLst>
        <dgm:cxn modelId="3" srcId="0" destId="1" srcOrd="0" destOrd="0"/>
        <dgm:cxn modelId="4" srcId="0" destId="2" srcOrd="0" destOrd="0"/>
        <dgm:cxn modelId="5" srcId="1" destId="11" srcOrd="0" destOrd="0"/>
        <dgm:cxn modelId="6" srcId="2" destId="2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vertAlign" val="mid"/>
          <dgm:param type="nodeHorzAlign" val="l"/>
          <dgm:param type="nodeVertAlign" val="t"/>
          <dgm:param type="fallback" val="2D"/>
        </dgm:alg>
      </dgm:if>
      <dgm:else name="Name3">
        <dgm:alg type="lin">
          <dgm:param type="linDir" val="fromR"/>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h" for="des" forName="header" refType="h"/>
      <dgm:constr type="w" for="des" forName="header" refType="h" refFor="des" refForName="header" op="equ" fact="4"/>
      <dgm:constr type="h" for="des" forName="child" refType="h" refFor="des" refForName="header" op="equ"/>
      <dgm:constr type="w" for="des" forName="child" refType="w" refFor="des" refForName="header" op="equ"/>
      <dgm:constr type="w" for="ch" forName="hSp" refType="w" refFor="des" refForName="header" op="equ" fact="0.14"/>
      <dgm:constr type="h" for="des" forName="parTrans" refType="h" refFor="des" refForName="header" op="equ" fact="0.35"/>
      <dgm:constr type="h" for="des" forName="sibTrans" refType="h" refFor="des" refForName="parTrans" op="equ"/>
      <dgm:constr type="primFontSz" for="des" forName="child" op="equ" val="65"/>
      <dgm:constr type="primFontSz" for="des" forName="header" op="equ" val="65"/>
    </dgm:constrLst>
    <dgm:ruleLst/>
    <dgm:forEach name="Name4" axis="ch" ptType="node">
      <dgm:layoutNode name="vertFlow">
        <dgm:choose name="Name5">
          <dgm:if name="Name6" func="var" arg="dir" op="equ" val="norm">
            <dgm:alg type="lin">
              <dgm:param type="linDir" val="fromT"/>
              <dgm:param type="nodeHorzAlign" val="ctr"/>
              <dgm:param type="nodeVertAlign" val="t"/>
              <dgm:param type="fallback" val="2D"/>
            </dgm:alg>
          </dgm:if>
          <dgm:else name="Name7">
            <dgm:alg type="lin">
              <dgm:param type="linDir" val="fromT"/>
              <dgm:param type="nodeHorzAlign" val="ctr"/>
              <dgm:param type="nodeVertAlign" val="t"/>
              <dgm:param type="fallback" val="2D"/>
            </dgm:alg>
          </dgm:else>
        </dgm:choose>
        <dgm:shape xmlns:r="http://schemas.openxmlformats.org/officeDocument/2006/relationships" r:blip="">
          <dgm:adjLst/>
        </dgm:shape>
        <dgm:presOf/>
        <dgm:constrLst/>
        <dgm:ruleLst/>
        <dgm:layoutNode name="header" styleLbl="node1">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8" axis="ch" ptType="parTrans" cnt="1">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connDist" fact="0.25"/>
              <dgm:constr type="endPad" refType="connDist" fact="0.25"/>
            </dgm:constrLst>
            <dgm:ruleLst/>
          </dgm:layoutNode>
        </dgm:forEach>
        <dgm:forEach name="Name9" axis="ch" ptType="node">
          <dgm:layoutNode name="child" styleLbl="alignAccFollowNode1">
            <dgm:varLst>
              <dgm:chMax val="0"/>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0" axis="followSib" ptType="sibTrans" cnt="1">
            <dgm:layoutNode name="sibTrans" styleLbl="sibTrans2D1">
              <dgm:alg type="conn">
                <dgm:param type="begPts" val="auto"/>
                <dgm:param type="endPts" val="auto"/>
              </dgm:alg>
              <dgm:shape xmlns:r="http://schemas.openxmlformats.org/officeDocument/2006/relationships" type="conn" r:blip="">
                <dgm:adjLst/>
              </dgm:shape>
              <dgm:presOf axis="self"/>
              <dgm:constrLst>
                <dgm:constr type="w" refType="h"/>
                <dgm:constr type="connDist"/>
                <dgm:constr type="wArH" refType="h" fact="0.25"/>
                <dgm:constr type="hArH" refType="wArH" fact="2"/>
                <dgm:constr type="stemThick" refType="hArH" fact="0.667"/>
                <dgm:constr type="begPad" refType="w" fact="0.25"/>
                <dgm:constr type="endPad" refType="w" fact="0.25"/>
              </dgm:constrLst>
              <dgm:ruleLst/>
            </dgm:layoutNode>
          </dgm:forEach>
        </dgm:forEach>
      </dgm:layoutNode>
      <dgm:choose name="Name11">
        <dgm:if name="Name12" axis="self" ptType="node" func="revPos" op="gte" val="2">
          <dgm:layoutNode name="hSp">
            <dgm:alg type="sp"/>
            <dgm:shape xmlns:r="http://schemas.openxmlformats.org/officeDocument/2006/relationships" r:blip="">
              <dgm:adjLst/>
            </dgm:shape>
            <dgm:presOf/>
            <dgm:constrLst/>
            <dgm:ruleLst/>
          </dgm:layoutNode>
        </dgm:if>
        <dgm:else name="Name13"/>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7FF969-0AA0-43CB-9E76-FE68FB11D87F}"/>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84BDF1A-E1AC-4184-977D-4E203DB711B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4D3E44BA-8B52-42F9-8E33-6BA0967FD893}"/>
              </a:ext>
            </a:extLst>
          </p:cNvPr>
          <p:cNvSpPr>
            <a:spLocks noGrp="1"/>
          </p:cNvSpPr>
          <p:nvPr>
            <p:ph type="dt" sz="half" idx="10"/>
          </p:nvPr>
        </p:nvSpPr>
        <p:spPr/>
        <p:txBody>
          <a:bodyPr/>
          <a:lstStyle/>
          <a:p>
            <a:fld id="{527CD019-F926-483C-A4DA-70EC5B1D9873}" type="datetimeFigureOut">
              <a:rPr lang="zh-CN" altLang="en-US" smtClean="0"/>
              <a:t>2023/4/26</a:t>
            </a:fld>
            <a:endParaRPr lang="zh-CN" altLang="en-US"/>
          </a:p>
        </p:txBody>
      </p:sp>
      <p:sp>
        <p:nvSpPr>
          <p:cNvPr id="5" name="页脚占位符 4">
            <a:extLst>
              <a:ext uri="{FF2B5EF4-FFF2-40B4-BE49-F238E27FC236}">
                <a16:creationId xmlns:a16="http://schemas.microsoft.com/office/drawing/2014/main" id="{13B92C0D-21B9-4B35-A9FE-1CCCE670B62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8D9E7DE-0AA2-4EE7-8E13-1F54BC901B09}"/>
              </a:ext>
            </a:extLst>
          </p:cNvPr>
          <p:cNvSpPr>
            <a:spLocks noGrp="1"/>
          </p:cNvSpPr>
          <p:nvPr>
            <p:ph type="sldNum" sz="quarter" idx="12"/>
          </p:nvPr>
        </p:nvSpPr>
        <p:spPr/>
        <p:txBody>
          <a:bodyPr/>
          <a:lstStyle/>
          <a:p>
            <a:fld id="{6915896C-8226-4D9F-866E-A00608085562}" type="slidenum">
              <a:rPr lang="zh-CN" altLang="en-US" smtClean="0"/>
              <a:t>‹#›</a:t>
            </a:fld>
            <a:endParaRPr lang="zh-CN" altLang="en-US"/>
          </a:p>
        </p:txBody>
      </p:sp>
    </p:spTree>
    <p:extLst>
      <p:ext uri="{BB962C8B-B14F-4D97-AF65-F5344CB8AC3E}">
        <p14:creationId xmlns:p14="http://schemas.microsoft.com/office/powerpoint/2010/main" val="1092091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BB0D34-B9AA-478E-9126-459E3AEFD00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2D14609-F647-4AA0-84BE-AA32FE8D24C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80C2CF6-6599-4E1C-977C-4033A0335D23}"/>
              </a:ext>
            </a:extLst>
          </p:cNvPr>
          <p:cNvSpPr>
            <a:spLocks noGrp="1"/>
          </p:cNvSpPr>
          <p:nvPr>
            <p:ph type="dt" sz="half" idx="10"/>
          </p:nvPr>
        </p:nvSpPr>
        <p:spPr/>
        <p:txBody>
          <a:bodyPr/>
          <a:lstStyle/>
          <a:p>
            <a:fld id="{527CD019-F926-483C-A4DA-70EC5B1D9873}" type="datetimeFigureOut">
              <a:rPr lang="zh-CN" altLang="en-US" smtClean="0"/>
              <a:t>2023/4/26</a:t>
            </a:fld>
            <a:endParaRPr lang="zh-CN" altLang="en-US"/>
          </a:p>
        </p:txBody>
      </p:sp>
      <p:sp>
        <p:nvSpPr>
          <p:cNvPr id="5" name="页脚占位符 4">
            <a:extLst>
              <a:ext uri="{FF2B5EF4-FFF2-40B4-BE49-F238E27FC236}">
                <a16:creationId xmlns:a16="http://schemas.microsoft.com/office/drawing/2014/main" id="{6DFB77A8-2B6B-475D-800A-0F8246BE15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1FD9AC2-771D-40AF-81FC-70886CF163D2}"/>
              </a:ext>
            </a:extLst>
          </p:cNvPr>
          <p:cNvSpPr>
            <a:spLocks noGrp="1"/>
          </p:cNvSpPr>
          <p:nvPr>
            <p:ph type="sldNum" sz="quarter" idx="12"/>
          </p:nvPr>
        </p:nvSpPr>
        <p:spPr/>
        <p:txBody>
          <a:bodyPr/>
          <a:lstStyle/>
          <a:p>
            <a:fld id="{6915896C-8226-4D9F-866E-A00608085562}" type="slidenum">
              <a:rPr lang="zh-CN" altLang="en-US" smtClean="0"/>
              <a:t>‹#›</a:t>
            </a:fld>
            <a:endParaRPr lang="zh-CN" altLang="en-US"/>
          </a:p>
        </p:txBody>
      </p:sp>
    </p:spTree>
    <p:extLst>
      <p:ext uri="{BB962C8B-B14F-4D97-AF65-F5344CB8AC3E}">
        <p14:creationId xmlns:p14="http://schemas.microsoft.com/office/powerpoint/2010/main" val="1324875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23D43C6-98E7-410C-AEB6-D1435BE07AE5}"/>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46C0A68-102A-4086-A1C2-30F104182BD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7BF417A7-6AEB-45C3-8C28-461EA1F28CA7}"/>
              </a:ext>
            </a:extLst>
          </p:cNvPr>
          <p:cNvSpPr>
            <a:spLocks noGrp="1"/>
          </p:cNvSpPr>
          <p:nvPr>
            <p:ph type="dt" sz="half" idx="10"/>
          </p:nvPr>
        </p:nvSpPr>
        <p:spPr/>
        <p:txBody>
          <a:bodyPr/>
          <a:lstStyle/>
          <a:p>
            <a:fld id="{527CD019-F926-483C-A4DA-70EC5B1D9873}" type="datetimeFigureOut">
              <a:rPr lang="zh-CN" altLang="en-US" smtClean="0"/>
              <a:t>2023/4/26</a:t>
            </a:fld>
            <a:endParaRPr lang="zh-CN" altLang="en-US"/>
          </a:p>
        </p:txBody>
      </p:sp>
      <p:sp>
        <p:nvSpPr>
          <p:cNvPr id="5" name="页脚占位符 4">
            <a:extLst>
              <a:ext uri="{FF2B5EF4-FFF2-40B4-BE49-F238E27FC236}">
                <a16:creationId xmlns:a16="http://schemas.microsoft.com/office/drawing/2014/main" id="{50D1E443-B6DB-4034-82FA-BE8F6E0CF87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4AD454C-835A-4C94-A670-95F1D92E68B0}"/>
              </a:ext>
            </a:extLst>
          </p:cNvPr>
          <p:cNvSpPr>
            <a:spLocks noGrp="1"/>
          </p:cNvSpPr>
          <p:nvPr>
            <p:ph type="sldNum" sz="quarter" idx="12"/>
          </p:nvPr>
        </p:nvSpPr>
        <p:spPr/>
        <p:txBody>
          <a:bodyPr/>
          <a:lstStyle/>
          <a:p>
            <a:fld id="{6915896C-8226-4D9F-866E-A00608085562}" type="slidenum">
              <a:rPr lang="zh-CN" altLang="en-US" smtClean="0"/>
              <a:t>‹#›</a:t>
            </a:fld>
            <a:endParaRPr lang="zh-CN" altLang="en-US"/>
          </a:p>
        </p:txBody>
      </p:sp>
    </p:spTree>
    <p:extLst>
      <p:ext uri="{BB962C8B-B14F-4D97-AF65-F5344CB8AC3E}">
        <p14:creationId xmlns:p14="http://schemas.microsoft.com/office/powerpoint/2010/main" val="1323158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45B904-A523-4D5C-B6F6-D5DAE43D05DE}"/>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3392321-7577-4D98-9E9B-2F329B10BD09}"/>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3403261E-1301-416A-8C6B-F0EFC37DE46F}"/>
              </a:ext>
            </a:extLst>
          </p:cNvPr>
          <p:cNvSpPr>
            <a:spLocks noGrp="1"/>
          </p:cNvSpPr>
          <p:nvPr>
            <p:ph type="dt" sz="half" idx="10"/>
          </p:nvPr>
        </p:nvSpPr>
        <p:spPr/>
        <p:txBody>
          <a:bodyPr/>
          <a:lstStyle/>
          <a:p>
            <a:fld id="{527CD019-F926-483C-A4DA-70EC5B1D9873}" type="datetimeFigureOut">
              <a:rPr lang="zh-CN" altLang="en-US" smtClean="0"/>
              <a:t>2023/4/26</a:t>
            </a:fld>
            <a:endParaRPr lang="zh-CN" altLang="en-US"/>
          </a:p>
        </p:txBody>
      </p:sp>
      <p:sp>
        <p:nvSpPr>
          <p:cNvPr id="5" name="页脚占位符 4">
            <a:extLst>
              <a:ext uri="{FF2B5EF4-FFF2-40B4-BE49-F238E27FC236}">
                <a16:creationId xmlns:a16="http://schemas.microsoft.com/office/drawing/2014/main" id="{6AD85F57-1728-45B2-B36C-B6E4940D057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D05B5C7-A802-4EDF-93F6-E8163E0A24F9}"/>
              </a:ext>
            </a:extLst>
          </p:cNvPr>
          <p:cNvSpPr>
            <a:spLocks noGrp="1"/>
          </p:cNvSpPr>
          <p:nvPr>
            <p:ph type="sldNum" sz="quarter" idx="12"/>
          </p:nvPr>
        </p:nvSpPr>
        <p:spPr/>
        <p:txBody>
          <a:bodyPr/>
          <a:lstStyle/>
          <a:p>
            <a:fld id="{6915896C-8226-4D9F-866E-A00608085562}" type="slidenum">
              <a:rPr lang="zh-CN" altLang="en-US" smtClean="0"/>
              <a:t>‹#›</a:t>
            </a:fld>
            <a:endParaRPr lang="zh-CN" altLang="en-US"/>
          </a:p>
        </p:txBody>
      </p:sp>
    </p:spTree>
    <p:extLst>
      <p:ext uri="{BB962C8B-B14F-4D97-AF65-F5344CB8AC3E}">
        <p14:creationId xmlns:p14="http://schemas.microsoft.com/office/powerpoint/2010/main" val="284334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4FD91B0-A9E4-4252-8821-19F5A6331E0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F0C2A410-ADCB-4332-8EF6-C8CEEC74749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13C4D343-46DD-42F4-BD06-D773DF2ED9F0}"/>
              </a:ext>
            </a:extLst>
          </p:cNvPr>
          <p:cNvSpPr>
            <a:spLocks noGrp="1"/>
          </p:cNvSpPr>
          <p:nvPr>
            <p:ph type="dt" sz="half" idx="10"/>
          </p:nvPr>
        </p:nvSpPr>
        <p:spPr/>
        <p:txBody>
          <a:bodyPr/>
          <a:lstStyle/>
          <a:p>
            <a:fld id="{527CD019-F926-483C-A4DA-70EC5B1D9873}" type="datetimeFigureOut">
              <a:rPr lang="zh-CN" altLang="en-US" smtClean="0"/>
              <a:t>2023/4/26</a:t>
            </a:fld>
            <a:endParaRPr lang="zh-CN" altLang="en-US"/>
          </a:p>
        </p:txBody>
      </p:sp>
      <p:sp>
        <p:nvSpPr>
          <p:cNvPr id="5" name="页脚占位符 4">
            <a:extLst>
              <a:ext uri="{FF2B5EF4-FFF2-40B4-BE49-F238E27FC236}">
                <a16:creationId xmlns:a16="http://schemas.microsoft.com/office/drawing/2014/main" id="{608B3779-F6EC-4407-84C0-779D7B7A070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0060F32-1CF3-4B64-A7C4-89B3EF30E861}"/>
              </a:ext>
            </a:extLst>
          </p:cNvPr>
          <p:cNvSpPr>
            <a:spLocks noGrp="1"/>
          </p:cNvSpPr>
          <p:nvPr>
            <p:ph type="sldNum" sz="quarter" idx="12"/>
          </p:nvPr>
        </p:nvSpPr>
        <p:spPr/>
        <p:txBody>
          <a:bodyPr/>
          <a:lstStyle/>
          <a:p>
            <a:fld id="{6915896C-8226-4D9F-866E-A00608085562}" type="slidenum">
              <a:rPr lang="zh-CN" altLang="en-US" smtClean="0"/>
              <a:t>‹#›</a:t>
            </a:fld>
            <a:endParaRPr lang="zh-CN" altLang="en-US"/>
          </a:p>
        </p:txBody>
      </p:sp>
    </p:spTree>
    <p:extLst>
      <p:ext uri="{BB962C8B-B14F-4D97-AF65-F5344CB8AC3E}">
        <p14:creationId xmlns:p14="http://schemas.microsoft.com/office/powerpoint/2010/main" val="40327046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CD9D911-E7FA-48E8-8689-8BC976C2AF0B}"/>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84A4617-08E6-4FF9-9763-8239F321DF8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19DA425-BB75-408E-82A4-E59F86E1D66E}"/>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D8BD3CCD-76C9-4D20-A86C-4205BA603BBE}"/>
              </a:ext>
            </a:extLst>
          </p:cNvPr>
          <p:cNvSpPr>
            <a:spLocks noGrp="1"/>
          </p:cNvSpPr>
          <p:nvPr>
            <p:ph type="dt" sz="half" idx="10"/>
          </p:nvPr>
        </p:nvSpPr>
        <p:spPr/>
        <p:txBody>
          <a:bodyPr/>
          <a:lstStyle/>
          <a:p>
            <a:fld id="{527CD019-F926-483C-A4DA-70EC5B1D9873}" type="datetimeFigureOut">
              <a:rPr lang="zh-CN" altLang="en-US" smtClean="0"/>
              <a:t>2023/4/26</a:t>
            </a:fld>
            <a:endParaRPr lang="zh-CN" altLang="en-US"/>
          </a:p>
        </p:txBody>
      </p:sp>
      <p:sp>
        <p:nvSpPr>
          <p:cNvPr id="6" name="页脚占位符 5">
            <a:extLst>
              <a:ext uri="{FF2B5EF4-FFF2-40B4-BE49-F238E27FC236}">
                <a16:creationId xmlns:a16="http://schemas.microsoft.com/office/drawing/2014/main" id="{6769E4B2-307F-4A32-8851-2A1E7E8F5CD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9075952-C783-423C-9EF9-9790F3F74958}"/>
              </a:ext>
            </a:extLst>
          </p:cNvPr>
          <p:cNvSpPr>
            <a:spLocks noGrp="1"/>
          </p:cNvSpPr>
          <p:nvPr>
            <p:ph type="sldNum" sz="quarter" idx="12"/>
          </p:nvPr>
        </p:nvSpPr>
        <p:spPr/>
        <p:txBody>
          <a:bodyPr/>
          <a:lstStyle/>
          <a:p>
            <a:fld id="{6915896C-8226-4D9F-866E-A00608085562}" type="slidenum">
              <a:rPr lang="zh-CN" altLang="en-US" smtClean="0"/>
              <a:t>‹#›</a:t>
            </a:fld>
            <a:endParaRPr lang="zh-CN" altLang="en-US"/>
          </a:p>
        </p:txBody>
      </p:sp>
    </p:spTree>
    <p:extLst>
      <p:ext uri="{BB962C8B-B14F-4D97-AF65-F5344CB8AC3E}">
        <p14:creationId xmlns:p14="http://schemas.microsoft.com/office/powerpoint/2010/main" val="490422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95D88B-9C98-4303-828C-E6D9D47D2A53}"/>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AC1FC259-96E9-4654-B1B9-972A645B70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BE4816F4-3490-4A3A-ABD8-114A90F8355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2099CE67-1CA9-4494-83C6-CD5839B67F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1BF7B4CB-73C4-4AF0-ABFB-D532ED34CACC}"/>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6AA8978-D616-4DA1-A903-C11B09738A94}"/>
              </a:ext>
            </a:extLst>
          </p:cNvPr>
          <p:cNvSpPr>
            <a:spLocks noGrp="1"/>
          </p:cNvSpPr>
          <p:nvPr>
            <p:ph type="dt" sz="half" idx="10"/>
          </p:nvPr>
        </p:nvSpPr>
        <p:spPr/>
        <p:txBody>
          <a:bodyPr/>
          <a:lstStyle/>
          <a:p>
            <a:fld id="{527CD019-F926-483C-A4DA-70EC5B1D9873}" type="datetimeFigureOut">
              <a:rPr lang="zh-CN" altLang="en-US" smtClean="0"/>
              <a:t>2023/4/26</a:t>
            </a:fld>
            <a:endParaRPr lang="zh-CN" altLang="en-US"/>
          </a:p>
        </p:txBody>
      </p:sp>
      <p:sp>
        <p:nvSpPr>
          <p:cNvPr id="8" name="页脚占位符 7">
            <a:extLst>
              <a:ext uri="{FF2B5EF4-FFF2-40B4-BE49-F238E27FC236}">
                <a16:creationId xmlns:a16="http://schemas.microsoft.com/office/drawing/2014/main" id="{EC0140A0-4228-42BD-9618-70A47F5EBF0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8F178370-A5A8-45C4-A624-4C4A396A5F80}"/>
              </a:ext>
            </a:extLst>
          </p:cNvPr>
          <p:cNvSpPr>
            <a:spLocks noGrp="1"/>
          </p:cNvSpPr>
          <p:nvPr>
            <p:ph type="sldNum" sz="quarter" idx="12"/>
          </p:nvPr>
        </p:nvSpPr>
        <p:spPr/>
        <p:txBody>
          <a:bodyPr/>
          <a:lstStyle/>
          <a:p>
            <a:fld id="{6915896C-8226-4D9F-866E-A00608085562}" type="slidenum">
              <a:rPr lang="zh-CN" altLang="en-US" smtClean="0"/>
              <a:t>‹#›</a:t>
            </a:fld>
            <a:endParaRPr lang="zh-CN" altLang="en-US"/>
          </a:p>
        </p:txBody>
      </p:sp>
    </p:spTree>
    <p:extLst>
      <p:ext uri="{BB962C8B-B14F-4D97-AF65-F5344CB8AC3E}">
        <p14:creationId xmlns:p14="http://schemas.microsoft.com/office/powerpoint/2010/main" val="3944792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8EB49C6-8D98-40A9-AD25-C4C840978AB7}"/>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150FF1F2-EABA-4689-BE41-B218826C5F14}"/>
              </a:ext>
            </a:extLst>
          </p:cNvPr>
          <p:cNvSpPr>
            <a:spLocks noGrp="1"/>
          </p:cNvSpPr>
          <p:nvPr>
            <p:ph type="dt" sz="half" idx="10"/>
          </p:nvPr>
        </p:nvSpPr>
        <p:spPr/>
        <p:txBody>
          <a:bodyPr/>
          <a:lstStyle/>
          <a:p>
            <a:fld id="{527CD019-F926-483C-A4DA-70EC5B1D9873}" type="datetimeFigureOut">
              <a:rPr lang="zh-CN" altLang="en-US" smtClean="0"/>
              <a:t>2023/4/26</a:t>
            </a:fld>
            <a:endParaRPr lang="zh-CN" altLang="en-US"/>
          </a:p>
        </p:txBody>
      </p:sp>
      <p:sp>
        <p:nvSpPr>
          <p:cNvPr id="4" name="页脚占位符 3">
            <a:extLst>
              <a:ext uri="{FF2B5EF4-FFF2-40B4-BE49-F238E27FC236}">
                <a16:creationId xmlns:a16="http://schemas.microsoft.com/office/drawing/2014/main" id="{C11D3A78-5D8B-4585-A45A-144752E1B174}"/>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F6B5BD54-9068-452A-BAD3-0005442D30CD}"/>
              </a:ext>
            </a:extLst>
          </p:cNvPr>
          <p:cNvSpPr>
            <a:spLocks noGrp="1"/>
          </p:cNvSpPr>
          <p:nvPr>
            <p:ph type="sldNum" sz="quarter" idx="12"/>
          </p:nvPr>
        </p:nvSpPr>
        <p:spPr/>
        <p:txBody>
          <a:bodyPr/>
          <a:lstStyle/>
          <a:p>
            <a:fld id="{6915896C-8226-4D9F-866E-A00608085562}" type="slidenum">
              <a:rPr lang="zh-CN" altLang="en-US" smtClean="0"/>
              <a:t>‹#›</a:t>
            </a:fld>
            <a:endParaRPr lang="zh-CN" altLang="en-US"/>
          </a:p>
        </p:txBody>
      </p:sp>
    </p:spTree>
    <p:extLst>
      <p:ext uri="{BB962C8B-B14F-4D97-AF65-F5344CB8AC3E}">
        <p14:creationId xmlns:p14="http://schemas.microsoft.com/office/powerpoint/2010/main" val="429313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979DC3E6-909D-46A8-8149-E6F154757E5E}"/>
              </a:ext>
            </a:extLst>
          </p:cNvPr>
          <p:cNvSpPr>
            <a:spLocks noGrp="1"/>
          </p:cNvSpPr>
          <p:nvPr>
            <p:ph type="dt" sz="half" idx="10"/>
          </p:nvPr>
        </p:nvSpPr>
        <p:spPr/>
        <p:txBody>
          <a:bodyPr/>
          <a:lstStyle/>
          <a:p>
            <a:fld id="{527CD019-F926-483C-A4DA-70EC5B1D9873}" type="datetimeFigureOut">
              <a:rPr lang="zh-CN" altLang="en-US" smtClean="0"/>
              <a:t>2023/4/26</a:t>
            </a:fld>
            <a:endParaRPr lang="zh-CN" altLang="en-US"/>
          </a:p>
        </p:txBody>
      </p:sp>
      <p:sp>
        <p:nvSpPr>
          <p:cNvPr id="3" name="页脚占位符 2">
            <a:extLst>
              <a:ext uri="{FF2B5EF4-FFF2-40B4-BE49-F238E27FC236}">
                <a16:creationId xmlns:a16="http://schemas.microsoft.com/office/drawing/2014/main" id="{4DE973DA-33E9-4B84-8431-38CDBF9C0983}"/>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FD5F54A8-BE64-4312-9198-4759650F0FCF}"/>
              </a:ext>
            </a:extLst>
          </p:cNvPr>
          <p:cNvSpPr>
            <a:spLocks noGrp="1"/>
          </p:cNvSpPr>
          <p:nvPr>
            <p:ph type="sldNum" sz="quarter" idx="12"/>
          </p:nvPr>
        </p:nvSpPr>
        <p:spPr/>
        <p:txBody>
          <a:bodyPr/>
          <a:lstStyle/>
          <a:p>
            <a:fld id="{6915896C-8226-4D9F-866E-A00608085562}" type="slidenum">
              <a:rPr lang="zh-CN" altLang="en-US" smtClean="0"/>
              <a:t>‹#›</a:t>
            </a:fld>
            <a:endParaRPr lang="zh-CN" altLang="en-US"/>
          </a:p>
        </p:txBody>
      </p:sp>
    </p:spTree>
    <p:extLst>
      <p:ext uri="{BB962C8B-B14F-4D97-AF65-F5344CB8AC3E}">
        <p14:creationId xmlns:p14="http://schemas.microsoft.com/office/powerpoint/2010/main" val="3194758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47BE54C-3A94-4647-B267-F68446E73351}"/>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93196DE0-38B3-4447-BEAC-76699E4BD8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332D7C3D-B18B-4E19-BC18-383B23B4D8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3105994-5D47-48B0-88F2-C32A8C1989B9}"/>
              </a:ext>
            </a:extLst>
          </p:cNvPr>
          <p:cNvSpPr>
            <a:spLocks noGrp="1"/>
          </p:cNvSpPr>
          <p:nvPr>
            <p:ph type="dt" sz="half" idx="10"/>
          </p:nvPr>
        </p:nvSpPr>
        <p:spPr/>
        <p:txBody>
          <a:bodyPr/>
          <a:lstStyle/>
          <a:p>
            <a:fld id="{527CD019-F926-483C-A4DA-70EC5B1D9873}" type="datetimeFigureOut">
              <a:rPr lang="zh-CN" altLang="en-US" smtClean="0"/>
              <a:t>2023/4/26</a:t>
            </a:fld>
            <a:endParaRPr lang="zh-CN" altLang="en-US"/>
          </a:p>
        </p:txBody>
      </p:sp>
      <p:sp>
        <p:nvSpPr>
          <p:cNvPr id="6" name="页脚占位符 5">
            <a:extLst>
              <a:ext uri="{FF2B5EF4-FFF2-40B4-BE49-F238E27FC236}">
                <a16:creationId xmlns:a16="http://schemas.microsoft.com/office/drawing/2014/main" id="{72BA14AA-C423-4B6F-8355-FC6C5EA4F33D}"/>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67C1049D-2FEC-43E6-BA90-FDC80F9D97FB}"/>
              </a:ext>
            </a:extLst>
          </p:cNvPr>
          <p:cNvSpPr>
            <a:spLocks noGrp="1"/>
          </p:cNvSpPr>
          <p:nvPr>
            <p:ph type="sldNum" sz="quarter" idx="12"/>
          </p:nvPr>
        </p:nvSpPr>
        <p:spPr/>
        <p:txBody>
          <a:bodyPr/>
          <a:lstStyle/>
          <a:p>
            <a:fld id="{6915896C-8226-4D9F-866E-A00608085562}" type="slidenum">
              <a:rPr lang="zh-CN" altLang="en-US" smtClean="0"/>
              <a:t>‹#›</a:t>
            </a:fld>
            <a:endParaRPr lang="zh-CN" altLang="en-US"/>
          </a:p>
        </p:txBody>
      </p:sp>
    </p:spTree>
    <p:extLst>
      <p:ext uri="{BB962C8B-B14F-4D97-AF65-F5344CB8AC3E}">
        <p14:creationId xmlns:p14="http://schemas.microsoft.com/office/powerpoint/2010/main" val="2369876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95DF358-78F8-405B-886D-5DE5149AF4C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2FE11F05-5EC8-41AD-9884-1A7AD85703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6711809-B762-4490-84C3-220591D66CE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CF3DB8CF-CEA0-40B4-8C89-18288351590B}"/>
              </a:ext>
            </a:extLst>
          </p:cNvPr>
          <p:cNvSpPr>
            <a:spLocks noGrp="1"/>
          </p:cNvSpPr>
          <p:nvPr>
            <p:ph type="dt" sz="half" idx="10"/>
          </p:nvPr>
        </p:nvSpPr>
        <p:spPr/>
        <p:txBody>
          <a:bodyPr/>
          <a:lstStyle/>
          <a:p>
            <a:fld id="{527CD019-F926-483C-A4DA-70EC5B1D9873}" type="datetimeFigureOut">
              <a:rPr lang="zh-CN" altLang="en-US" smtClean="0"/>
              <a:t>2023/4/26</a:t>
            </a:fld>
            <a:endParaRPr lang="zh-CN" altLang="en-US"/>
          </a:p>
        </p:txBody>
      </p:sp>
      <p:sp>
        <p:nvSpPr>
          <p:cNvPr id="6" name="页脚占位符 5">
            <a:extLst>
              <a:ext uri="{FF2B5EF4-FFF2-40B4-BE49-F238E27FC236}">
                <a16:creationId xmlns:a16="http://schemas.microsoft.com/office/drawing/2014/main" id="{B91FFC98-6FEF-45E6-A3A0-AD484409BC9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D32CF2B-0E2B-42B5-A7F6-533CAD4A658B}"/>
              </a:ext>
            </a:extLst>
          </p:cNvPr>
          <p:cNvSpPr>
            <a:spLocks noGrp="1"/>
          </p:cNvSpPr>
          <p:nvPr>
            <p:ph type="sldNum" sz="quarter" idx="12"/>
          </p:nvPr>
        </p:nvSpPr>
        <p:spPr/>
        <p:txBody>
          <a:bodyPr/>
          <a:lstStyle/>
          <a:p>
            <a:fld id="{6915896C-8226-4D9F-866E-A00608085562}" type="slidenum">
              <a:rPr lang="zh-CN" altLang="en-US" smtClean="0"/>
              <a:t>‹#›</a:t>
            </a:fld>
            <a:endParaRPr lang="zh-CN" altLang="en-US"/>
          </a:p>
        </p:txBody>
      </p:sp>
    </p:spTree>
    <p:extLst>
      <p:ext uri="{BB962C8B-B14F-4D97-AF65-F5344CB8AC3E}">
        <p14:creationId xmlns:p14="http://schemas.microsoft.com/office/powerpoint/2010/main" val="2236251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09D2857A-ED73-4B09-B33A-AA260AA38E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C511878-1486-428D-8FE8-3C4B600CD54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076A74D-49E9-4DE0-B2B7-93E72D79655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7CD019-F926-483C-A4DA-70EC5B1D9873}" type="datetimeFigureOut">
              <a:rPr lang="zh-CN" altLang="en-US" smtClean="0"/>
              <a:t>2023/4/26</a:t>
            </a:fld>
            <a:endParaRPr lang="zh-CN" altLang="en-US"/>
          </a:p>
        </p:txBody>
      </p:sp>
      <p:sp>
        <p:nvSpPr>
          <p:cNvPr id="5" name="页脚占位符 4">
            <a:extLst>
              <a:ext uri="{FF2B5EF4-FFF2-40B4-BE49-F238E27FC236}">
                <a16:creationId xmlns:a16="http://schemas.microsoft.com/office/drawing/2014/main" id="{A0E25991-90F7-490A-9667-4F93D4D5FE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DC16BA49-8A1A-44F7-9394-259B4FE8AF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5896C-8226-4D9F-866E-A00608085562}" type="slidenum">
              <a:rPr lang="zh-CN" altLang="en-US" smtClean="0"/>
              <a:t>‹#›</a:t>
            </a:fld>
            <a:endParaRPr lang="zh-CN" altLang="en-US"/>
          </a:p>
        </p:txBody>
      </p:sp>
    </p:spTree>
    <p:extLst>
      <p:ext uri="{BB962C8B-B14F-4D97-AF65-F5344CB8AC3E}">
        <p14:creationId xmlns:p14="http://schemas.microsoft.com/office/powerpoint/2010/main" val="67310476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4.png"/><Relationship Id="rId7" Type="http://schemas.openxmlformats.org/officeDocument/2006/relationships/diagramQuickStyle" Target="../diagrams/quickStyle1.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26.png"/><Relationship Id="rId4" Type="http://schemas.openxmlformats.org/officeDocument/2006/relationships/image" Target="../media/image23.png"/><Relationship Id="rId9" Type="http://schemas.microsoft.com/office/2007/relationships/diagramDrawing" Target="../diagrams/drawing1.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3.png"/><Relationship Id="rId4" Type="http://schemas.openxmlformats.org/officeDocument/2006/relationships/image" Target="../media/image29.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33.png"/><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4.png"/><Relationship Id="rId7" Type="http://schemas.openxmlformats.org/officeDocument/2006/relationships/diagramColors" Target="../diagrams/colors2.xml"/><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69" y="0"/>
            <a:ext cx="12189461" cy="6858000"/>
          </a:xfrm>
          <a:prstGeom prst="rect">
            <a:avLst/>
          </a:prstGeom>
        </p:spPr>
      </p:pic>
      <p:sp>
        <p:nvSpPr>
          <p:cNvPr id="8" name="文本框 7"/>
          <p:cNvSpPr txBox="1"/>
          <p:nvPr/>
        </p:nvSpPr>
        <p:spPr>
          <a:xfrm>
            <a:off x="1199016" y="2275858"/>
            <a:ext cx="9793965" cy="922020"/>
          </a:xfrm>
          <a:prstGeom prst="rect">
            <a:avLst/>
          </a:prstGeom>
          <a:noFill/>
        </p:spPr>
        <p:txBody>
          <a:bodyPr wrap="square" rtlCol="0">
            <a:spAutoFit/>
          </a:bodyPr>
          <a:lstStyle/>
          <a:p>
            <a:pPr algn="ctr"/>
            <a:r>
              <a:rPr lang="en-US" altLang="zh-CN" sz="5400" b="1" kern="1900" spc="340" dirty="0">
                <a:solidFill>
                  <a:schemeClr val="bg1"/>
                </a:solidFill>
                <a:latin typeface="微软雅黑" panose="020B0503020204020204" pitchFamily="34" charset="-122"/>
                <a:ea typeface="微软雅黑" panose="020B0503020204020204" pitchFamily="34" charset="-122"/>
              </a:rPr>
              <a:t>Transformer</a:t>
            </a:r>
            <a:endParaRPr lang="zh-CN" altLang="en-US" sz="5400" kern="1900" spc="340" dirty="0">
              <a:solidFill>
                <a:schemeClr val="bg1"/>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1835460" y="3319206"/>
            <a:ext cx="8521076" cy="338554"/>
          </a:xfrm>
          <a:prstGeom prst="rect">
            <a:avLst/>
          </a:prstGeom>
          <a:noFill/>
        </p:spPr>
        <p:txBody>
          <a:bodyPr wrap="square" rtlCol="0">
            <a:spAutoFit/>
          </a:bodyPr>
          <a:lstStyle/>
          <a:p>
            <a:pPr algn="ctr"/>
            <a:r>
              <a:rPr lang="en-US" altLang="zh-CN" sz="1600" i="1" kern="1900" dirty="0">
                <a:solidFill>
                  <a:schemeClr val="bg1"/>
                </a:solidFill>
                <a:latin typeface="微软雅黑" panose="020B0503020204020204" pitchFamily="34" charset="-122"/>
                <a:ea typeface="微软雅黑" panose="020B0503020204020204" pitchFamily="34" charset="-122"/>
              </a:rPr>
              <a:t>Attention Is All You Need</a:t>
            </a:r>
          </a:p>
        </p:txBody>
      </p:sp>
      <p:sp>
        <p:nvSpPr>
          <p:cNvPr id="12" name="文本框 11"/>
          <p:cNvSpPr txBox="1"/>
          <p:nvPr/>
        </p:nvSpPr>
        <p:spPr>
          <a:xfrm>
            <a:off x="2795247" y="4029645"/>
            <a:ext cx="6601502" cy="400110"/>
          </a:xfrm>
          <a:prstGeom prst="rect">
            <a:avLst/>
          </a:prstGeom>
          <a:noFill/>
        </p:spPr>
        <p:txBody>
          <a:bodyPr wrap="square" rtlCol="0">
            <a:spAutoFit/>
          </a:bodyPr>
          <a:lstStyle/>
          <a:p>
            <a:pPr algn="ctr"/>
            <a:r>
              <a:rPr lang="zh-CN" altLang="en-US" sz="2000" kern="1900" dirty="0">
                <a:solidFill>
                  <a:schemeClr val="bg1"/>
                </a:solidFill>
                <a:latin typeface="微软雅黑" panose="020B0503020204020204" pitchFamily="34" charset="-122"/>
                <a:ea typeface="微软雅黑" panose="020B0503020204020204" pitchFamily="34" charset="-122"/>
              </a:rPr>
              <a:t>汇报人：王舟伟</a:t>
            </a:r>
          </a:p>
        </p:txBody>
      </p:sp>
      <p:pic>
        <p:nvPicPr>
          <p:cNvPr id="6" name="图片 5" descr="深理工+先进院LOGO 全称组合-反白"/>
          <p:cNvPicPr>
            <a:picLocks noChangeAspect="1"/>
          </p:cNvPicPr>
          <p:nvPr/>
        </p:nvPicPr>
        <p:blipFill>
          <a:blip r:embed="rId3"/>
          <a:srcRect l="18648" t="38065" r="21659" b="35750"/>
          <a:stretch>
            <a:fillRect/>
          </a:stretch>
        </p:blipFill>
        <p:spPr>
          <a:xfrm>
            <a:off x="3045461" y="283845"/>
            <a:ext cx="5657850" cy="1396365"/>
          </a:xfrm>
          <a:prstGeom prst="rect">
            <a:avLst/>
          </a:prstGeom>
        </p:spPr>
      </p:pic>
      <p:sp>
        <p:nvSpPr>
          <p:cNvPr id="7" name="文本框 6">
            <a:extLst>
              <a:ext uri="{FF2B5EF4-FFF2-40B4-BE49-F238E27FC236}">
                <a16:creationId xmlns:a16="http://schemas.microsoft.com/office/drawing/2014/main" id="{093C2D84-CAFB-4065-964B-CAE3802D1FE9}"/>
              </a:ext>
            </a:extLst>
          </p:cNvPr>
          <p:cNvSpPr txBox="1"/>
          <p:nvPr/>
        </p:nvSpPr>
        <p:spPr>
          <a:xfrm>
            <a:off x="2947648" y="6007195"/>
            <a:ext cx="6601502" cy="400110"/>
          </a:xfrm>
          <a:prstGeom prst="rect">
            <a:avLst/>
          </a:prstGeom>
          <a:noFill/>
        </p:spPr>
        <p:txBody>
          <a:bodyPr wrap="square" rtlCol="0">
            <a:spAutoFit/>
          </a:bodyPr>
          <a:lstStyle/>
          <a:p>
            <a:pPr algn="ctr"/>
            <a:r>
              <a:rPr lang="en-US" altLang="zh-CN" sz="2000" kern="1900" dirty="0">
                <a:solidFill>
                  <a:schemeClr val="bg1"/>
                </a:solidFill>
                <a:latin typeface="微软雅黑" panose="020B0503020204020204" pitchFamily="34" charset="-122"/>
                <a:ea typeface="微软雅黑" panose="020B0503020204020204" pitchFamily="34" charset="-122"/>
              </a:rPr>
              <a:t>2023-04-27</a:t>
            </a:r>
            <a:endParaRPr lang="zh-CN" altLang="en-US" sz="2000" kern="1900" dirty="0">
              <a:solidFill>
                <a:schemeClr val="bg1"/>
              </a:solidFill>
              <a:latin typeface="微软雅黑" panose="020B0503020204020204" pitchFamily="34" charset="-122"/>
              <a:ea typeface="微软雅黑" panose="020B0503020204020204" pitchFamily="34" charset="-122"/>
            </a:endParaRPr>
          </a:p>
        </p:txBody>
      </p:sp>
      <p:sp>
        <p:nvSpPr>
          <p:cNvPr id="9" name="文本框 8">
            <a:extLst>
              <a:ext uri="{FF2B5EF4-FFF2-40B4-BE49-F238E27FC236}">
                <a16:creationId xmlns:a16="http://schemas.microsoft.com/office/drawing/2014/main" id="{4D6D1A7D-DE8E-4B8B-A2C3-BCB72F02A024}"/>
              </a:ext>
            </a:extLst>
          </p:cNvPr>
          <p:cNvSpPr txBox="1"/>
          <p:nvPr/>
        </p:nvSpPr>
        <p:spPr>
          <a:xfrm>
            <a:off x="2795247" y="4575263"/>
            <a:ext cx="6601502" cy="400110"/>
          </a:xfrm>
          <a:prstGeom prst="rect">
            <a:avLst/>
          </a:prstGeom>
          <a:noFill/>
        </p:spPr>
        <p:txBody>
          <a:bodyPr wrap="square" rtlCol="0">
            <a:spAutoFit/>
          </a:bodyPr>
          <a:lstStyle/>
          <a:p>
            <a:pPr algn="ctr"/>
            <a:r>
              <a:rPr lang="zh-CN" altLang="en-US" sz="2000" kern="1900" dirty="0">
                <a:solidFill>
                  <a:schemeClr val="bg1"/>
                </a:solidFill>
                <a:latin typeface="微软雅黑" panose="020B0503020204020204" pitchFamily="34" charset="-122"/>
                <a:ea typeface="微软雅黑" panose="020B0503020204020204" pitchFamily="34" charset="-122"/>
              </a:rPr>
              <a:t>脑所脑图谱中心 蔚鹏飞课题组</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 y="0"/>
            <a:ext cx="12191746" cy="6858000"/>
          </a:xfrm>
          <a:prstGeom prst="rect">
            <a:avLst/>
          </a:prstGeom>
        </p:spPr>
      </p:pic>
      <p:pic>
        <p:nvPicPr>
          <p:cNvPr id="3" name="图片 2" descr="纯标识组合"/>
          <p:cNvPicPr>
            <a:picLocks noChangeAspect="1"/>
          </p:cNvPicPr>
          <p:nvPr/>
        </p:nvPicPr>
        <p:blipFill>
          <a:blip r:embed="rId3"/>
          <a:srcRect l="26321" t="29501" r="26973" b="29587"/>
          <a:stretch>
            <a:fillRect/>
          </a:stretch>
        </p:blipFill>
        <p:spPr>
          <a:xfrm>
            <a:off x="10146665" y="223520"/>
            <a:ext cx="1884045" cy="894080"/>
          </a:xfrm>
          <a:prstGeom prst="rect">
            <a:avLst/>
          </a:prstGeom>
        </p:spPr>
      </p:pic>
      <p:sp>
        <p:nvSpPr>
          <p:cNvPr id="8" name="文本框 7">
            <a:extLst>
              <a:ext uri="{FF2B5EF4-FFF2-40B4-BE49-F238E27FC236}">
                <a16:creationId xmlns:a16="http://schemas.microsoft.com/office/drawing/2014/main" id="{EECADF03-C08C-4C3A-9DB5-EC97ACC14A03}"/>
              </a:ext>
            </a:extLst>
          </p:cNvPr>
          <p:cNvSpPr txBox="1"/>
          <p:nvPr/>
        </p:nvSpPr>
        <p:spPr>
          <a:xfrm>
            <a:off x="274534" y="245258"/>
            <a:ext cx="4374378" cy="584775"/>
          </a:xfrm>
          <a:prstGeom prst="rect">
            <a:avLst/>
          </a:prstGeom>
          <a:noFill/>
        </p:spPr>
        <p:txBody>
          <a:bodyPr wrap="square">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Encoder &amp; Decoder</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id="{57DD94E0-870A-4F06-884E-C6CCD11E1F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528" y="861328"/>
            <a:ext cx="3879970" cy="2432680"/>
          </a:xfrm>
          <a:prstGeom prst="rect">
            <a:avLst/>
          </a:prstGeom>
        </p:spPr>
      </p:pic>
      <p:pic>
        <p:nvPicPr>
          <p:cNvPr id="11" name="图片 10">
            <a:extLst>
              <a:ext uri="{FF2B5EF4-FFF2-40B4-BE49-F238E27FC236}">
                <a16:creationId xmlns:a16="http://schemas.microsoft.com/office/drawing/2014/main" id="{B722D8A9-1051-4B45-B836-CF882F2A623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48912" y="322605"/>
            <a:ext cx="4288862" cy="2792338"/>
          </a:xfrm>
          <a:prstGeom prst="rect">
            <a:avLst/>
          </a:prstGeom>
        </p:spPr>
      </p:pic>
      <p:sp>
        <p:nvSpPr>
          <p:cNvPr id="14" name="箭头: 右 13">
            <a:extLst>
              <a:ext uri="{FF2B5EF4-FFF2-40B4-BE49-F238E27FC236}">
                <a16:creationId xmlns:a16="http://schemas.microsoft.com/office/drawing/2014/main" id="{9BBB2979-8023-4511-BBDF-209CAD3A9906}"/>
              </a:ext>
            </a:extLst>
          </p:cNvPr>
          <p:cNvSpPr/>
          <p:nvPr/>
        </p:nvSpPr>
        <p:spPr>
          <a:xfrm>
            <a:off x="3796484" y="1952127"/>
            <a:ext cx="852428" cy="197139"/>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pic>
        <p:nvPicPr>
          <p:cNvPr id="4" name="图片 3">
            <a:extLst>
              <a:ext uri="{FF2B5EF4-FFF2-40B4-BE49-F238E27FC236}">
                <a16:creationId xmlns:a16="http://schemas.microsoft.com/office/drawing/2014/main" id="{F634FCE2-C31B-483B-9C6D-7FB9156D0F8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09690" y="3294008"/>
            <a:ext cx="8372475" cy="2657475"/>
          </a:xfrm>
          <a:prstGeom prst="rect">
            <a:avLst/>
          </a:prstGeom>
        </p:spPr>
      </p:pic>
      <p:sp>
        <p:nvSpPr>
          <p:cNvPr id="15" name="箭头: 右 14">
            <a:extLst>
              <a:ext uri="{FF2B5EF4-FFF2-40B4-BE49-F238E27FC236}">
                <a16:creationId xmlns:a16="http://schemas.microsoft.com/office/drawing/2014/main" id="{401D4602-AA1E-45B8-8F6B-AEC8EB029FEC}"/>
              </a:ext>
            </a:extLst>
          </p:cNvPr>
          <p:cNvSpPr/>
          <p:nvPr/>
        </p:nvSpPr>
        <p:spPr>
          <a:xfrm rot="5400000">
            <a:off x="6124699" y="3369082"/>
            <a:ext cx="852428" cy="197139"/>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sp>
        <p:nvSpPr>
          <p:cNvPr id="16" name="文本框 15">
            <a:extLst>
              <a:ext uri="{FF2B5EF4-FFF2-40B4-BE49-F238E27FC236}">
                <a16:creationId xmlns:a16="http://schemas.microsoft.com/office/drawing/2014/main" id="{8F4AF657-0CEF-424B-9C5C-F08931081A17}"/>
              </a:ext>
            </a:extLst>
          </p:cNvPr>
          <p:cNvSpPr txBox="1"/>
          <p:nvPr/>
        </p:nvSpPr>
        <p:spPr>
          <a:xfrm>
            <a:off x="4494153" y="5957214"/>
            <a:ext cx="3916380" cy="369332"/>
          </a:xfrm>
          <a:prstGeom prst="rect">
            <a:avLst/>
          </a:prstGeom>
          <a:noFill/>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Figure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8</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Encoder &amp; Decoder 3</a:t>
            </a:r>
            <a:endParaRPr lang="zh-CN" altLang="en-US" baseline="30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642535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 y="-932"/>
            <a:ext cx="12191746" cy="6858000"/>
          </a:xfrm>
          <a:prstGeom prst="rect">
            <a:avLst/>
          </a:prstGeom>
        </p:spPr>
      </p:pic>
      <p:pic>
        <p:nvPicPr>
          <p:cNvPr id="3" name="图片 2" descr="纯标识组合"/>
          <p:cNvPicPr>
            <a:picLocks noChangeAspect="1"/>
          </p:cNvPicPr>
          <p:nvPr/>
        </p:nvPicPr>
        <p:blipFill>
          <a:blip r:embed="rId3"/>
          <a:srcRect l="26321" t="29501" r="26973" b="29587"/>
          <a:stretch>
            <a:fillRect/>
          </a:stretch>
        </p:blipFill>
        <p:spPr>
          <a:xfrm>
            <a:off x="10146665" y="223520"/>
            <a:ext cx="1884045" cy="894080"/>
          </a:xfrm>
          <a:prstGeom prst="rect">
            <a:avLst/>
          </a:prstGeom>
        </p:spPr>
      </p:pic>
      <p:sp>
        <p:nvSpPr>
          <p:cNvPr id="6" name="文本框 5">
            <a:extLst>
              <a:ext uri="{FF2B5EF4-FFF2-40B4-BE49-F238E27FC236}">
                <a16:creationId xmlns:a16="http://schemas.microsoft.com/office/drawing/2014/main" id="{D5A10CEA-7FB3-4FAD-8F0B-469F77C128D4}"/>
              </a:ext>
            </a:extLst>
          </p:cNvPr>
          <p:cNvSpPr txBox="1"/>
          <p:nvPr/>
        </p:nvSpPr>
        <p:spPr>
          <a:xfrm>
            <a:off x="274533" y="245258"/>
            <a:ext cx="3113874" cy="584775"/>
          </a:xfrm>
          <a:prstGeom prst="rect">
            <a:avLst/>
          </a:prstGeom>
          <a:noFill/>
        </p:spPr>
        <p:txBody>
          <a:bodyPr wrap="square">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Self-Attention</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10094055-FBD8-4B1D-BA54-0FAE1B998303}"/>
              </a:ext>
            </a:extLst>
          </p:cNvPr>
          <p:cNvSpPr txBox="1"/>
          <p:nvPr/>
        </p:nvSpPr>
        <p:spPr>
          <a:xfrm>
            <a:off x="903331" y="5576676"/>
            <a:ext cx="2761881" cy="369332"/>
          </a:xfrm>
          <a:prstGeom prst="rect">
            <a:avLst/>
          </a:prstGeom>
          <a:noFill/>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Figure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9</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Self-Attention</a:t>
            </a:r>
            <a:endParaRPr lang="zh-CN" altLang="en-US" baseline="30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37" name="文本框 36">
                <a:extLst>
                  <a:ext uri="{FF2B5EF4-FFF2-40B4-BE49-F238E27FC236}">
                    <a16:creationId xmlns:a16="http://schemas.microsoft.com/office/drawing/2014/main" id="{EAAF1C87-F47B-4875-81C6-5085270F66EF}"/>
                  </a:ext>
                </a:extLst>
              </p:cNvPr>
              <p:cNvSpPr txBox="1"/>
              <p:nvPr/>
            </p:nvSpPr>
            <p:spPr>
              <a:xfrm>
                <a:off x="4938372" y="1570527"/>
                <a:ext cx="6150315" cy="4247317"/>
              </a:xfrm>
              <a:prstGeom prst="rect">
                <a:avLst/>
              </a:prstGeom>
              <a:noFill/>
            </p:spPr>
            <p:txBody>
              <a:bodyPr wrap="square">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Parameter:</a:t>
                </a:r>
              </a:p>
              <a:p>
                <a:pPr marL="285750" indent="-285750">
                  <a:buFontTx/>
                  <a:buChar char="-"/>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Query</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Input </a:t>
                </a:r>
                <a14:m>
                  <m:oMath xmlns:m="http://schemas.openxmlformats.org/officeDocument/2006/math">
                    <m:r>
                      <a:rPr lang="en-US" altLang="zh-CN" b="0" i="1" smtClean="0">
                        <a:solidFill>
                          <a:schemeClr val="tx1">
                            <a:lumMod val="65000"/>
                            <a:lumOff val="35000"/>
                          </a:schemeClr>
                        </a:solidFill>
                        <a:latin typeface="Cambria Math" panose="02040503050406030204" pitchFamily="18" charset="0"/>
                        <a:ea typeface="微软雅黑" panose="020B0503020204020204" pitchFamily="34" charset="-122"/>
                      </a:rPr>
                      <m:t>𝑋</m:t>
                    </m:r>
                  </m:oMath>
                </a14:m>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buFontTx/>
                  <a:buChar char="-"/>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Key</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Input </a:t>
                </a:r>
                <a14:m>
                  <m:oMath xmlns:m="http://schemas.openxmlformats.org/officeDocument/2006/math">
                    <m:r>
                      <a:rPr lang="en-US" altLang="zh-CN" b="0" i="1" smtClean="0">
                        <a:solidFill>
                          <a:schemeClr val="tx1">
                            <a:lumMod val="65000"/>
                            <a:lumOff val="35000"/>
                          </a:schemeClr>
                        </a:solidFill>
                        <a:latin typeface="Cambria Math" panose="02040503050406030204" pitchFamily="18" charset="0"/>
                        <a:ea typeface="微软雅黑" panose="020B0503020204020204" pitchFamily="34" charset="-122"/>
                      </a:rPr>
                      <m:t>𝑋</m:t>
                    </m:r>
                  </m:oMath>
                </a14:m>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buFontTx/>
                  <a:buChar char="-"/>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Value</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 Input </a:t>
                </a:r>
                <a14:m>
                  <m:oMath xmlns:m="http://schemas.openxmlformats.org/officeDocument/2006/math">
                    <m:r>
                      <a:rPr lang="en-US" altLang="zh-CN" b="0" i="1" smtClean="0">
                        <a:solidFill>
                          <a:schemeClr val="tx1">
                            <a:lumMod val="65000"/>
                            <a:lumOff val="35000"/>
                          </a:schemeClr>
                        </a:solidFill>
                        <a:latin typeface="Cambria Math" panose="02040503050406030204" pitchFamily="18" charset="0"/>
                        <a:ea typeface="微软雅黑" panose="020B0503020204020204" pitchFamily="34" charset="-122"/>
                      </a:rPr>
                      <m:t>𝑋</m:t>
                    </m:r>
                  </m:oMath>
                </a14:m>
                <a:endParaRPr lang="zh-CN" altLang="en-US" dirty="0"/>
              </a:p>
              <a:p>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Process:</a:t>
                </a:r>
              </a:p>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The process of attention is to calculate the similarity between the Query and the Key. The greater the similarity, the greater the corresponding weight. Then, the weighted sum of the Values corresponding to the Key is the output.</a:t>
                </a:r>
              </a:p>
              <a:p>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Function:</a:t>
                </a:r>
              </a:p>
              <a:p>
                <a:pPr marL="285750" indent="-285750">
                  <a:buFontTx/>
                  <a:buChar char="-"/>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Additive Attention</a:t>
                </a:r>
              </a:p>
              <a:p>
                <a:pPr marL="285750" indent="-285750">
                  <a:buFontTx/>
                  <a:buChar char="-"/>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Dot-Product Attention</a:t>
                </a:r>
              </a:p>
            </p:txBody>
          </p:sp>
        </mc:Choice>
        <mc:Fallback>
          <p:sp>
            <p:nvSpPr>
              <p:cNvPr id="37" name="文本框 36">
                <a:extLst>
                  <a:ext uri="{FF2B5EF4-FFF2-40B4-BE49-F238E27FC236}">
                    <a16:creationId xmlns:a16="http://schemas.microsoft.com/office/drawing/2014/main" id="{EAAF1C87-F47B-4875-81C6-5085270F66EF}"/>
                  </a:ext>
                </a:extLst>
              </p:cNvPr>
              <p:cNvSpPr txBox="1">
                <a:spLocks noRot="1" noChangeAspect="1" noMove="1" noResize="1" noEditPoints="1" noAdjustHandles="1" noChangeArrowheads="1" noChangeShapeType="1" noTextEdit="1"/>
              </p:cNvSpPr>
              <p:nvPr/>
            </p:nvSpPr>
            <p:spPr>
              <a:xfrm>
                <a:off x="4938372" y="1570527"/>
                <a:ext cx="6150315" cy="4247317"/>
              </a:xfrm>
              <a:prstGeom prst="rect">
                <a:avLst/>
              </a:prstGeom>
              <a:blipFill>
                <a:blip r:embed="rId4"/>
                <a:stretch>
                  <a:fillRect l="-991" t="-862" r="-1388" b="-1868"/>
                </a:stretch>
              </a:blipFill>
            </p:spPr>
            <p:txBody>
              <a:bodyPr/>
              <a:lstStyle/>
              <a:p>
                <a:r>
                  <a:rPr lang="zh-CN" altLang="en-US">
                    <a:noFill/>
                  </a:rPr>
                  <a:t> </a:t>
                </a:r>
              </a:p>
            </p:txBody>
          </p:sp>
        </mc:Fallback>
      </mc:AlternateContent>
      <p:pic>
        <p:nvPicPr>
          <p:cNvPr id="8" name="图片 7">
            <a:extLst>
              <a:ext uri="{FF2B5EF4-FFF2-40B4-BE49-F238E27FC236}">
                <a16:creationId xmlns:a16="http://schemas.microsoft.com/office/drawing/2014/main" id="{852830AA-1E44-4406-85B3-8E786C1BA8F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413" y="1272119"/>
            <a:ext cx="4477719" cy="4231803"/>
          </a:xfrm>
          <a:prstGeom prst="rect">
            <a:avLst/>
          </a:prstGeom>
        </p:spPr>
      </p:pic>
    </p:spTree>
    <p:extLst>
      <p:ext uri="{BB962C8B-B14F-4D97-AF65-F5344CB8AC3E}">
        <p14:creationId xmlns:p14="http://schemas.microsoft.com/office/powerpoint/2010/main" val="1935260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 y="-932"/>
            <a:ext cx="12191746" cy="6858000"/>
          </a:xfrm>
          <a:prstGeom prst="rect">
            <a:avLst/>
          </a:prstGeom>
        </p:spPr>
      </p:pic>
      <p:pic>
        <p:nvPicPr>
          <p:cNvPr id="3" name="图片 2" descr="纯标识组合"/>
          <p:cNvPicPr>
            <a:picLocks noChangeAspect="1"/>
          </p:cNvPicPr>
          <p:nvPr/>
        </p:nvPicPr>
        <p:blipFill>
          <a:blip r:embed="rId3"/>
          <a:srcRect l="26321" t="29501" r="26973" b="29587"/>
          <a:stretch>
            <a:fillRect/>
          </a:stretch>
        </p:blipFill>
        <p:spPr>
          <a:xfrm>
            <a:off x="10146665" y="223520"/>
            <a:ext cx="1884045" cy="894080"/>
          </a:xfrm>
          <a:prstGeom prst="rect">
            <a:avLst/>
          </a:prstGeom>
        </p:spPr>
      </p:pic>
      <p:sp>
        <p:nvSpPr>
          <p:cNvPr id="6" name="文本框 5">
            <a:extLst>
              <a:ext uri="{FF2B5EF4-FFF2-40B4-BE49-F238E27FC236}">
                <a16:creationId xmlns:a16="http://schemas.microsoft.com/office/drawing/2014/main" id="{D5A10CEA-7FB3-4FAD-8F0B-469F77C128D4}"/>
              </a:ext>
            </a:extLst>
          </p:cNvPr>
          <p:cNvSpPr txBox="1"/>
          <p:nvPr/>
        </p:nvSpPr>
        <p:spPr>
          <a:xfrm>
            <a:off x="274532" y="245258"/>
            <a:ext cx="5143501" cy="584775"/>
          </a:xfrm>
          <a:prstGeom prst="rect">
            <a:avLst/>
          </a:prstGeom>
          <a:noFill/>
        </p:spPr>
        <p:txBody>
          <a:bodyPr wrap="square">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Dot-Product Attention</a:t>
            </a:r>
          </a:p>
        </p:txBody>
      </p:sp>
      <p:sp>
        <p:nvSpPr>
          <p:cNvPr id="7" name="文本框 6">
            <a:extLst>
              <a:ext uri="{FF2B5EF4-FFF2-40B4-BE49-F238E27FC236}">
                <a16:creationId xmlns:a16="http://schemas.microsoft.com/office/drawing/2014/main" id="{10094055-FBD8-4B1D-BA54-0FAE1B998303}"/>
              </a:ext>
            </a:extLst>
          </p:cNvPr>
          <p:cNvSpPr txBox="1"/>
          <p:nvPr/>
        </p:nvSpPr>
        <p:spPr>
          <a:xfrm>
            <a:off x="3815141" y="5699601"/>
            <a:ext cx="4807566" cy="369332"/>
          </a:xfrm>
          <a:prstGeom prst="rect">
            <a:avLst/>
          </a:prstGeom>
          <a:noFill/>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Figure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10</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Dot-Product Attention Step 1-1</a:t>
            </a:r>
            <a:endParaRPr lang="zh-CN" altLang="en-US" baseline="30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id="{BF663352-02F3-459A-9817-F79598067EC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22678" y="973733"/>
            <a:ext cx="3946644" cy="4469693"/>
          </a:xfrm>
          <a:prstGeom prst="rect">
            <a:avLst/>
          </a:prstGeom>
        </p:spPr>
      </p:pic>
    </p:spTree>
    <p:extLst>
      <p:ext uri="{BB962C8B-B14F-4D97-AF65-F5344CB8AC3E}">
        <p14:creationId xmlns:p14="http://schemas.microsoft.com/office/powerpoint/2010/main" val="26639849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 y="-932"/>
            <a:ext cx="12191746" cy="6858000"/>
          </a:xfrm>
          <a:prstGeom prst="rect">
            <a:avLst/>
          </a:prstGeom>
        </p:spPr>
      </p:pic>
      <p:pic>
        <p:nvPicPr>
          <p:cNvPr id="3" name="图片 2" descr="纯标识组合"/>
          <p:cNvPicPr>
            <a:picLocks noChangeAspect="1"/>
          </p:cNvPicPr>
          <p:nvPr/>
        </p:nvPicPr>
        <p:blipFill>
          <a:blip r:embed="rId3"/>
          <a:srcRect l="26321" t="29501" r="26973" b="29587"/>
          <a:stretch>
            <a:fillRect/>
          </a:stretch>
        </p:blipFill>
        <p:spPr>
          <a:xfrm>
            <a:off x="10146665" y="223520"/>
            <a:ext cx="1884045" cy="894080"/>
          </a:xfrm>
          <a:prstGeom prst="rect">
            <a:avLst/>
          </a:prstGeom>
        </p:spPr>
      </p:pic>
      <p:sp>
        <p:nvSpPr>
          <p:cNvPr id="6" name="文本框 5">
            <a:extLst>
              <a:ext uri="{FF2B5EF4-FFF2-40B4-BE49-F238E27FC236}">
                <a16:creationId xmlns:a16="http://schemas.microsoft.com/office/drawing/2014/main" id="{D5A10CEA-7FB3-4FAD-8F0B-469F77C128D4}"/>
              </a:ext>
            </a:extLst>
          </p:cNvPr>
          <p:cNvSpPr txBox="1"/>
          <p:nvPr/>
        </p:nvSpPr>
        <p:spPr>
          <a:xfrm>
            <a:off x="274532" y="245258"/>
            <a:ext cx="5143501" cy="584775"/>
          </a:xfrm>
          <a:prstGeom prst="rect">
            <a:avLst/>
          </a:prstGeom>
          <a:noFill/>
        </p:spPr>
        <p:txBody>
          <a:bodyPr wrap="square">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Dot-Product Attention</a:t>
            </a:r>
          </a:p>
        </p:txBody>
      </p:sp>
      <p:sp>
        <p:nvSpPr>
          <p:cNvPr id="7" name="文本框 6">
            <a:extLst>
              <a:ext uri="{FF2B5EF4-FFF2-40B4-BE49-F238E27FC236}">
                <a16:creationId xmlns:a16="http://schemas.microsoft.com/office/drawing/2014/main" id="{10094055-FBD8-4B1D-BA54-0FAE1B998303}"/>
              </a:ext>
            </a:extLst>
          </p:cNvPr>
          <p:cNvSpPr txBox="1"/>
          <p:nvPr/>
        </p:nvSpPr>
        <p:spPr>
          <a:xfrm>
            <a:off x="3815141" y="5699601"/>
            <a:ext cx="4820384" cy="369332"/>
          </a:xfrm>
          <a:prstGeom prst="rect">
            <a:avLst/>
          </a:prstGeom>
          <a:noFill/>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Figure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11</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Dot-Product Attention Step 1-2</a:t>
            </a:r>
            <a:endParaRPr lang="zh-CN" altLang="en-US" baseline="30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193E656D-DDCF-480A-A2F2-422DFC1CFA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01032" y="1021166"/>
            <a:ext cx="7589935" cy="4788165"/>
          </a:xfrm>
          <a:prstGeom prst="rect">
            <a:avLst/>
          </a:prstGeom>
        </p:spPr>
      </p:pic>
    </p:spTree>
    <p:extLst>
      <p:ext uri="{BB962C8B-B14F-4D97-AF65-F5344CB8AC3E}">
        <p14:creationId xmlns:p14="http://schemas.microsoft.com/office/powerpoint/2010/main" val="324438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 y="-932"/>
            <a:ext cx="12191746" cy="6858000"/>
          </a:xfrm>
          <a:prstGeom prst="rect">
            <a:avLst/>
          </a:prstGeom>
        </p:spPr>
      </p:pic>
      <p:pic>
        <p:nvPicPr>
          <p:cNvPr id="3" name="图片 2" descr="纯标识组合"/>
          <p:cNvPicPr>
            <a:picLocks noChangeAspect="1"/>
          </p:cNvPicPr>
          <p:nvPr/>
        </p:nvPicPr>
        <p:blipFill>
          <a:blip r:embed="rId3"/>
          <a:srcRect l="26321" t="29501" r="26973" b="29587"/>
          <a:stretch>
            <a:fillRect/>
          </a:stretch>
        </p:blipFill>
        <p:spPr>
          <a:xfrm>
            <a:off x="10146665" y="223520"/>
            <a:ext cx="1884045" cy="894080"/>
          </a:xfrm>
          <a:prstGeom prst="rect">
            <a:avLst/>
          </a:prstGeom>
        </p:spPr>
      </p:pic>
      <p:sp>
        <p:nvSpPr>
          <p:cNvPr id="6" name="文本框 5">
            <a:extLst>
              <a:ext uri="{FF2B5EF4-FFF2-40B4-BE49-F238E27FC236}">
                <a16:creationId xmlns:a16="http://schemas.microsoft.com/office/drawing/2014/main" id="{D5A10CEA-7FB3-4FAD-8F0B-469F77C128D4}"/>
              </a:ext>
            </a:extLst>
          </p:cNvPr>
          <p:cNvSpPr txBox="1"/>
          <p:nvPr/>
        </p:nvSpPr>
        <p:spPr>
          <a:xfrm>
            <a:off x="274532" y="245258"/>
            <a:ext cx="5143501" cy="584775"/>
          </a:xfrm>
          <a:prstGeom prst="rect">
            <a:avLst/>
          </a:prstGeom>
          <a:noFill/>
        </p:spPr>
        <p:txBody>
          <a:bodyPr wrap="square">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Dot-Product Attention</a:t>
            </a:r>
          </a:p>
        </p:txBody>
      </p:sp>
      <p:sp>
        <p:nvSpPr>
          <p:cNvPr id="7" name="文本框 6">
            <a:extLst>
              <a:ext uri="{FF2B5EF4-FFF2-40B4-BE49-F238E27FC236}">
                <a16:creationId xmlns:a16="http://schemas.microsoft.com/office/drawing/2014/main" id="{10094055-FBD8-4B1D-BA54-0FAE1B998303}"/>
              </a:ext>
            </a:extLst>
          </p:cNvPr>
          <p:cNvSpPr txBox="1"/>
          <p:nvPr/>
        </p:nvSpPr>
        <p:spPr>
          <a:xfrm>
            <a:off x="3815141" y="5699601"/>
            <a:ext cx="4561718" cy="369332"/>
          </a:xfrm>
          <a:prstGeom prst="rect">
            <a:avLst/>
          </a:prstGeom>
          <a:noFill/>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Figure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12</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Dot-Product Attention Step 2</a:t>
            </a:r>
            <a:endParaRPr lang="zh-CN" altLang="en-US" baseline="30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EE6091D7-0812-4267-974A-8529ED9184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33687" y="1724025"/>
            <a:ext cx="6524625" cy="3409950"/>
          </a:xfrm>
          <a:prstGeom prst="rect">
            <a:avLst/>
          </a:prstGeom>
        </p:spPr>
      </p:pic>
    </p:spTree>
    <p:extLst>
      <p:ext uri="{BB962C8B-B14F-4D97-AF65-F5344CB8AC3E}">
        <p14:creationId xmlns:p14="http://schemas.microsoft.com/office/powerpoint/2010/main" val="748981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 y="0"/>
            <a:ext cx="12191746" cy="6858000"/>
          </a:xfrm>
          <a:prstGeom prst="rect">
            <a:avLst/>
          </a:prstGeom>
        </p:spPr>
      </p:pic>
      <p:pic>
        <p:nvPicPr>
          <p:cNvPr id="3" name="图片 2" descr="纯标识组合"/>
          <p:cNvPicPr>
            <a:picLocks noChangeAspect="1"/>
          </p:cNvPicPr>
          <p:nvPr/>
        </p:nvPicPr>
        <p:blipFill>
          <a:blip r:embed="rId3"/>
          <a:srcRect l="26321" t="29501" r="26973" b="29587"/>
          <a:stretch>
            <a:fillRect/>
          </a:stretch>
        </p:blipFill>
        <p:spPr>
          <a:xfrm>
            <a:off x="10146665" y="223520"/>
            <a:ext cx="1884045" cy="894080"/>
          </a:xfrm>
          <a:prstGeom prst="rect">
            <a:avLst/>
          </a:prstGeom>
        </p:spPr>
      </p:pic>
      <p:sp>
        <p:nvSpPr>
          <p:cNvPr id="4" name="文本框 3">
            <a:extLst>
              <a:ext uri="{FF2B5EF4-FFF2-40B4-BE49-F238E27FC236}">
                <a16:creationId xmlns:a16="http://schemas.microsoft.com/office/drawing/2014/main" id="{9B488CBF-0669-4C4A-A347-0474408D2FFC}"/>
              </a:ext>
            </a:extLst>
          </p:cNvPr>
          <p:cNvSpPr txBox="1"/>
          <p:nvPr/>
        </p:nvSpPr>
        <p:spPr>
          <a:xfrm>
            <a:off x="274532" y="245258"/>
            <a:ext cx="6472373" cy="584775"/>
          </a:xfrm>
          <a:prstGeom prst="rect">
            <a:avLst/>
          </a:prstGeom>
          <a:noFill/>
        </p:spPr>
        <p:txBody>
          <a:bodyPr wrap="square">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Scaled Dot-Product Attention</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B39DE332-A2DA-48EC-B702-0300C67E96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781" y="910450"/>
            <a:ext cx="3012690" cy="4730097"/>
          </a:xfrm>
          <a:prstGeom prst="rect">
            <a:avLst/>
          </a:prstGeom>
        </p:spPr>
      </p:pic>
      <p:sp>
        <p:nvSpPr>
          <p:cNvPr id="9" name="文本框 8">
            <a:extLst>
              <a:ext uri="{FF2B5EF4-FFF2-40B4-BE49-F238E27FC236}">
                <a16:creationId xmlns:a16="http://schemas.microsoft.com/office/drawing/2014/main" id="{E783D575-3AA4-4E9E-A2FF-FDB17C5F1C04}"/>
              </a:ext>
            </a:extLst>
          </p:cNvPr>
          <p:cNvSpPr txBox="1"/>
          <p:nvPr/>
        </p:nvSpPr>
        <p:spPr>
          <a:xfrm>
            <a:off x="106267" y="5720965"/>
            <a:ext cx="4561718" cy="369332"/>
          </a:xfrm>
          <a:prstGeom prst="rect">
            <a:avLst/>
          </a:prstGeom>
          <a:noFill/>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Figure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13</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Scaled Dot-Product Attention</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B90F3A18-6CBF-40BD-B079-1C3B9A7BD35E}"/>
              </a:ext>
            </a:extLst>
          </p:cNvPr>
          <p:cNvSpPr txBox="1"/>
          <p:nvPr/>
        </p:nvSpPr>
        <p:spPr>
          <a:xfrm>
            <a:off x="3893471" y="4388264"/>
            <a:ext cx="1731500" cy="369332"/>
          </a:xfrm>
          <a:prstGeom prst="rect">
            <a:avLst/>
          </a:prstGeom>
          <a:noFill/>
        </p:spPr>
        <p:txBody>
          <a:bodyPr wrap="non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Previous Page</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2" name="直接箭头连接符 11">
            <a:extLst>
              <a:ext uri="{FF2B5EF4-FFF2-40B4-BE49-F238E27FC236}">
                <a16:creationId xmlns:a16="http://schemas.microsoft.com/office/drawing/2014/main" id="{33E64E25-A3E2-4C65-972C-E80C938CC318}"/>
              </a:ext>
            </a:extLst>
          </p:cNvPr>
          <p:cNvCxnSpPr/>
          <p:nvPr/>
        </p:nvCxnSpPr>
        <p:spPr>
          <a:xfrm flipH="1">
            <a:off x="2973937" y="4572930"/>
            <a:ext cx="841760"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14" name="直接箭头连接符 13">
            <a:extLst>
              <a:ext uri="{FF2B5EF4-FFF2-40B4-BE49-F238E27FC236}">
                <a16:creationId xmlns:a16="http://schemas.microsoft.com/office/drawing/2014/main" id="{90A709D2-BAF0-4E8B-B6F1-CD31CC2FB3AB}"/>
              </a:ext>
            </a:extLst>
          </p:cNvPr>
          <p:cNvCxnSpPr>
            <a:cxnSpLocks/>
          </p:cNvCxnSpPr>
          <p:nvPr/>
        </p:nvCxnSpPr>
        <p:spPr>
          <a:xfrm flipH="1">
            <a:off x="2746049" y="3802384"/>
            <a:ext cx="19219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15" name="文本框 14">
                <a:extLst>
                  <a:ext uri="{FF2B5EF4-FFF2-40B4-BE49-F238E27FC236}">
                    <a16:creationId xmlns:a16="http://schemas.microsoft.com/office/drawing/2014/main" id="{87BFA68B-03DB-4345-BA3D-2011329C0491}"/>
                  </a:ext>
                </a:extLst>
              </p:cNvPr>
              <p:cNvSpPr txBox="1"/>
              <p:nvPr/>
            </p:nvSpPr>
            <p:spPr>
              <a:xfrm>
                <a:off x="4849737" y="3617719"/>
                <a:ext cx="1921936" cy="427746"/>
              </a:xfrm>
              <a:prstGeom prst="rect">
                <a:avLst/>
              </a:prstGeom>
              <a:noFill/>
            </p:spPr>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Divide by </a:t>
                </a:r>
                <a14:m>
                  <m:oMath xmlns:m="http://schemas.openxmlformats.org/officeDocument/2006/math">
                    <m:rad>
                      <m:radPr>
                        <m:degHide m:val="on"/>
                        <m:ctrlPr>
                          <a:rPr lang="zh-CN" altLang="zh-CN">
                            <a:solidFill>
                              <a:schemeClr val="tx1">
                                <a:lumMod val="65000"/>
                                <a:lumOff val="35000"/>
                              </a:schemeClr>
                            </a:solidFill>
                            <a:latin typeface="微软雅黑" panose="020B0503020204020204" pitchFamily="34" charset="-122"/>
                            <a:ea typeface="微软雅黑" panose="020B0503020204020204" pitchFamily="34" charset="-122"/>
                          </a:rPr>
                        </m:ctrlPr>
                      </m:radPr>
                      <m:deg/>
                      <m:e>
                        <m:sSub>
                          <m:sSubPr>
                            <m:ctrlPr>
                              <a:rPr lang="zh-CN" altLang="zh-CN">
                                <a:solidFill>
                                  <a:schemeClr val="tx1">
                                    <a:lumMod val="65000"/>
                                    <a:lumOff val="35000"/>
                                  </a:schemeClr>
                                </a:solidFill>
                                <a:latin typeface="微软雅黑" panose="020B0503020204020204" pitchFamily="34" charset="-122"/>
                                <a:ea typeface="微软雅黑" panose="020B0503020204020204" pitchFamily="34" charset="-122"/>
                              </a:rPr>
                            </m:ctrlPr>
                          </m:sSubPr>
                          <m:e>
                            <m:r>
                              <a:rPr lang="en-US" altLang="zh-CN">
                                <a:solidFill>
                                  <a:schemeClr val="tx1">
                                    <a:lumMod val="65000"/>
                                    <a:lumOff val="35000"/>
                                  </a:schemeClr>
                                </a:solidFill>
                                <a:latin typeface="微软雅黑" panose="020B0503020204020204" pitchFamily="34" charset="-122"/>
                                <a:ea typeface="微软雅黑" panose="020B0503020204020204" pitchFamily="34" charset="-122"/>
                              </a:rPr>
                              <m:t>𝑑</m:t>
                            </m:r>
                          </m:e>
                          <m:sub>
                            <m:r>
                              <a:rPr lang="en-US" altLang="zh-CN">
                                <a:solidFill>
                                  <a:schemeClr val="tx1">
                                    <a:lumMod val="65000"/>
                                    <a:lumOff val="35000"/>
                                  </a:schemeClr>
                                </a:solidFill>
                                <a:latin typeface="微软雅黑" panose="020B0503020204020204" pitchFamily="34" charset="-122"/>
                                <a:ea typeface="微软雅黑" panose="020B0503020204020204" pitchFamily="34" charset="-122"/>
                              </a:rPr>
                              <m:t>𝑘</m:t>
                            </m:r>
                          </m:sub>
                        </m:sSub>
                      </m:e>
                    </m:rad>
                  </m:oMath>
                </a14:m>
                <a:endParaRPr lang="zh-CN"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mc:Choice>
        <mc:Fallback>
          <p:sp>
            <p:nvSpPr>
              <p:cNvPr id="15" name="文本框 14">
                <a:extLst>
                  <a:ext uri="{FF2B5EF4-FFF2-40B4-BE49-F238E27FC236}">
                    <a16:creationId xmlns:a16="http://schemas.microsoft.com/office/drawing/2014/main" id="{87BFA68B-03DB-4345-BA3D-2011329C0491}"/>
                  </a:ext>
                </a:extLst>
              </p:cNvPr>
              <p:cNvSpPr txBox="1">
                <a:spLocks noRot="1" noChangeAspect="1" noMove="1" noResize="1" noEditPoints="1" noAdjustHandles="1" noChangeArrowheads="1" noChangeShapeType="1" noTextEdit="1"/>
              </p:cNvSpPr>
              <p:nvPr/>
            </p:nvSpPr>
            <p:spPr>
              <a:xfrm>
                <a:off x="4849737" y="3617719"/>
                <a:ext cx="1921936" cy="427746"/>
              </a:xfrm>
              <a:prstGeom prst="rect">
                <a:avLst/>
              </a:prstGeom>
              <a:blipFill>
                <a:blip r:embed="rId5"/>
                <a:stretch>
                  <a:fillRect l="-2857" b="-16901"/>
                </a:stretch>
              </a:blipFill>
            </p:spPr>
            <p:txBody>
              <a:bodyPr/>
              <a:lstStyle/>
              <a:p>
                <a:r>
                  <a:rPr lang="zh-CN" altLang="en-US">
                    <a:noFill/>
                  </a:rPr>
                  <a:t> </a:t>
                </a:r>
              </a:p>
            </p:txBody>
          </p:sp>
        </mc:Fallback>
      </mc:AlternateContent>
      <p:sp>
        <p:nvSpPr>
          <p:cNvPr id="16" name="文本框 15">
            <a:extLst>
              <a:ext uri="{FF2B5EF4-FFF2-40B4-BE49-F238E27FC236}">
                <a16:creationId xmlns:a16="http://schemas.microsoft.com/office/drawing/2014/main" id="{BD0E22FA-687F-46F7-ABB9-166629C98E9F}"/>
              </a:ext>
            </a:extLst>
          </p:cNvPr>
          <p:cNvSpPr txBox="1"/>
          <p:nvPr/>
        </p:nvSpPr>
        <p:spPr>
          <a:xfrm>
            <a:off x="6501643" y="4572930"/>
            <a:ext cx="5529067" cy="1477328"/>
          </a:xfrm>
          <a:prstGeom prst="rect">
            <a:avLst/>
          </a:prstGeom>
          <a:solidFill>
            <a:srgbClr val="FCF9C4"/>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To avoid the result of the previous multiplication from being too large and causing extreme values after passing through the </a:t>
            </a:r>
            <a:r>
              <a:rPr lang="en-US" altLang="zh-CN" dirty="0" err="1">
                <a:solidFill>
                  <a:schemeClr val="tx1">
                    <a:lumMod val="65000"/>
                    <a:lumOff val="35000"/>
                  </a:schemeClr>
                </a:solidFill>
                <a:latin typeface="微软雅黑" panose="020B0503020204020204" pitchFamily="34" charset="-122"/>
                <a:ea typeface="微软雅黑" panose="020B0503020204020204" pitchFamily="34" charset="-122"/>
              </a:rPr>
              <a:t>softmax</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 which can result in a small gradient that prevents further calculation.</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8" name="直接箭头连接符 17">
            <a:extLst>
              <a:ext uri="{FF2B5EF4-FFF2-40B4-BE49-F238E27FC236}">
                <a16:creationId xmlns:a16="http://schemas.microsoft.com/office/drawing/2014/main" id="{D2DD716B-C5E5-4E10-947B-25C62FCDD6B2}"/>
              </a:ext>
            </a:extLst>
          </p:cNvPr>
          <p:cNvCxnSpPr>
            <a:cxnSpLocks/>
          </p:cNvCxnSpPr>
          <p:nvPr/>
        </p:nvCxnSpPr>
        <p:spPr>
          <a:xfrm flipH="1" flipV="1">
            <a:off x="6581238" y="4015792"/>
            <a:ext cx="960426" cy="4707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21" name="直接箭头连接符 20">
            <a:extLst>
              <a:ext uri="{FF2B5EF4-FFF2-40B4-BE49-F238E27FC236}">
                <a16:creationId xmlns:a16="http://schemas.microsoft.com/office/drawing/2014/main" id="{61F92480-81EC-4551-B2A9-785F2598F58D}"/>
              </a:ext>
            </a:extLst>
          </p:cNvPr>
          <p:cNvCxnSpPr>
            <a:cxnSpLocks/>
          </p:cNvCxnSpPr>
          <p:nvPr/>
        </p:nvCxnSpPr>
        <p:spPr>
          <a:xfrm flipH="1">
            <a:off x="3049982" y="3095931"/>
            <a:ext cx="19219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mc:Choice xmlns:a14="http://schemas.microsoft.com/office/drawing/2010/main" Requires="a14">
          <p:sp>
            <p:nvSpPr>
              <p:cNvPr id="20" name="文本框 19">
                <a:extLst>
                  <a:ext uri="{FF2B5EF4-FFF2-40B4-BE49-F238E27FC236}">
                    <a16:creationId xmlns:a16="http://schemas.microsoft.com/office/drawing/2014/main" id="{5E1B47F0-BEFF-4005-A90B-F0558C57C213}"/>
                  </a:ext>
                </a:extLst>
              </p:cNvPr>
              <p:cNvSpPr txBox="1"/>
              <p:nvPr/>
            </p:nvSpPr>
            <p:spPr>
              <a:xfrm>
                <a:off x="5114658" y="2906537"/>
                <a:ext cx="6725687" cy="369332"/>
              </a:xfrm>
              <a:prstGeom prst="rect">
                <a:avLst/>
              </a:prstGeom>
              <a:noFill/>
            </p:spPr>
            <p:txBody>
              <a:bodyPr wrap="non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Turn the data after time </a:t>
                </a:r>
                <a14:m>
                  <m:oMath xmlns:m="http://schemas.openxmlformats.org/officeDocument/2006/math">
                    <m:r>
                      <a:rPr lang="en-US" altLang="zh-CN" b="0" i="1" smtClean="0">
                        <a:solidFill>
                          <a:schemeClr val="tx1">
                            <a:lumMod val="65000"/>
                            <a:lumOff val="35000"/>
                          </a:schemeClr>
                        </a:solidFill>
                        <a:latin typeface="Cambria Math" panose="02040503050406030204" pitchFamily="18" charset="0"/>
                        <a:ea typeface="微软雅黑" panose="020B0503020204020204" pitchFamily="34" charset="-122"/>
                      </a:rPr>
                      <m:t>𝑡</m:t>
                    </m:r>
                    <m:r>
                      <a:rPr lang="en-US" altLang="zh-CN" b="0" i="1" smtClean="0">
                        <a:solidFill>
                          <a:schemeClr val="tx1">
                            <a:lumMod val="65000"/>
                            <a:lumOff val="35000"/>
                          </a:schemeClr>
                        </a:solidFill>
                        <a:latin typeface="Cambria Math" panose="02040503050406030204" pitchFamily="18" charset="0"/>
                        <a:ea typeface="微软雅黑" panose="020B0503020204020204" pitchFamily="34" charset="-122"/>
                      </a:rPr>
                      <m:t> </m:t>
                    </m:r>
                  </m:oMath>
                </a14:m>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into a very large negative number</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mc:Choice>
        <mc:Fallback>
          <p:sp>
            <p:nvSpPr>
              <p:cNvPr id="20" name="文本框 19">
                <a:extLst>
                  <a:ext uri="{FF2B5EF4-FFF2-40B4-BE49-F238E27FC236}">
                    <a16:creationId xmlns:a16="http://schemas.microsoft.com/office/drawing/2014/main" id="{5E1B47F0-BEFF-4005-A90B-F0558C57C213}"/>
                  </a:ext>
                </a:extLst>
              </p:cNvPr>
              <p:cNvSpPr txBox="1">
                <a:spLocks noRot="1" noChangeAspect="1" noMove="1" noResize="1" noEditPoints="1" noAdjustHandles="1" noChangeArrowheads="1" noChangeShapeType="1" noTextEdit="1"/>
              </p:cNvSpPr>
              <p:nvPr/>
            </p:nvSpPr>
            <p:spPr>
              <a:xfrm>
                <a:off x="5114658" y="2906537"/>
                <a:ext cx="6725687" cy="369332"/>
              </a:xfrm>
              <a:prstGeom prst="rect">
                <a:avLst/>
              </a:prstGeom>
              <a:blipFill>
                <a:blip r:embed="rId6"/>
                <a:stretch>
                  <a:fillRect l="-725" t="-10000" r="-816" b="-26667"/>
                </a:stretch>
              </a:blipFill>
            </p:spPr>
            <p:txBody>
              <a:bodyPr/>
              <a:lstStyle/>
              <a:p>
                <a:r>
                  <a:rPr lang="zh-CN" altLang="en-US">
                    <a:noFill/>
                  </a:rPr>
                  <a:t> </a:t>
                </a:r>
              </a:p>
            </p:txBody>
          </p:sp>
        </mc:Fallback>
      </mc:AlternateContent>
      <p:sp>
        <p:nvSpPr>
          <p:cNvPr id="23" name="文本框 22">
            <a:extLst>
              <a:ext uri="{FF2B5EF4-FFF2-40B4-BE49-F238E27FC236}">
                <a16:creationId xmlns:a16="http://schemas.microsoft.com/office/drawing/2014/main" id="{FF24ACF4-C457-4A49-BFD6-F00A5A633E00}"/>
              </a:ext>
            </a:extLst>
          </p:cNvPr>
          <p:cNvSpPr txBox="1"/>
          <p:nvPr/>
        </p:nvSpPr>
        <p:spPr>
          <a:xfrm>
            <a:off x="5292346" y="1919549"/>
            <a:ext cx="6370309" cy="369332"/>
          </a:xfrm>
          <a:prstGeom prst="rect">
            <a:avLst/>
          </a:prstGeom>
          <a:solidFill>
            <a:srgbClr val="F4CDDF"/>
          </a:solidFill>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To avoid the Decoder from seeing the input after time t.</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4" name="直接箭头连接符 23">
            <a:extLst>
              <a:ext uri="{FF2B5EF4-FFF2-40B4-BE49-F238E27FC236}">
                <a16:creationId xmlns:a16="http://schemas.microsoft.com/office/drawing/2014/main" id="{BF460B29-4DCE-40E5-96E3-DBA278B08F40}"/>
              </a:ext>
            </a:extLst>
          </p:cNvPr>
          <p:cNvCxnSpPr>
            <a:cxnSpLocks/>
          </p:cNvCxnSpPr>
          <p:nvPr/>
        </p:nvCxnSpPr>
        <p:spPr>
          <a:xfrm>
            <a:off x="7639940" y="2374716"/>
            <a:ext cx="1063951" cy="56825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547493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 y="0"/>
            <a:ext cx="12191746" cy="6858000"/>
          </a:xfrm>
          <a:prstGeom prst="rect">
            <a:avLst/>
          </a:prstGeom>
        </p:spPr>
      </p:pic>
      <p:pic>
        <p:nvPicPr>
          <p:cNvPr id="3" name="图片 2" descr="纯标识组合"/>
          <p:cNvPicPr>
            <a:picLocks noChangeAspect="1"/>
          </p:cNvPicPr>
          <p:nvPr/>
        </p:nvPicPr>
        <p:blipFill>
          <a:blip r:embed="rId3"/>
          <a:srcRect l="26321" t="29501" r="26973" b="29587"/>
          <a:stretch>
            <a:fillRect/>
          </a:stretch>
        </p:blipFill>
        <p:spPr>
          <a:xfrm>
            <a:off x="10146665" y="223520"/>
            <a:ext cx="1884045" cy="894080"/>
          </a:xfrm>
          <a:prstGeom prst="rect">
            <a:avLst/>
          </a:prstGeom>
        </p:spPr>
      </p:pic>
      <p:sp>
        <p:nvSpPr>
          <p:cNvPr id="4" name="文本框 3">
            <a:extLst>
              <a:ext uri="{FF2B5EF4-FFF2-40B4-BE49-F238E27FC236}">
                <a16:creationId xmlns:a16="http://schemas.microsoft.com/office/drawing/2014/main" id="{9B488CBF-0669-4C4A-A347-0474408D2FFC}"/>
              </a:ext>
            </a:extLst>
          </p:cNvPr>
          <p:cNvSpPr txBox="1"/>
          <p:nvPr/>
        </p:nvSpPr>
        <p:spPr>
          <a:xfrm>
            <a:off x="274532" y="245258"/>
            <a:ext cx="8378085" cy="584775"/>
          </a:xfrm>
          <a:prstGeom prst="rect">
            <a:avLst/>
          </a:prstGeom>
          <a:noFill/>
        </p:spPr>
        <p:txBody>
          <a:bodyPr wrap="square">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Scaled Dot-Product Attention: SoftMax</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id="{B39DE332-A2DA-48EC-B702-0300C67E96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0781" y="910450"/>
            <a:ext cx="3012690" cy="4730097"/>
          </a:xfrm>
          <a:prstGeom prst="rect">
            <a:avLst/>
          </a:prstGeom>
        </p:spPr>
      </p:pic>
      <p:sp>
        <p:nvSpPr>
          <p:cNvPr id="9" name="文本框 8">
            <a:extLst>
              <a:ext uri="{FF2B5EF4-FFF2-40B4-BE49-F238E27FC236}">
                <a16:creationId xmlns:a16="http://schemas.microsoft.com/office/drawing/2014/main" id="{E783D575-3AA4-4E9E-A2FF-FDB17C5F1C04}"/>
              </a:ext>
            </a:extLst>
          </p:cNvPr>
          <p:cNvSpPr txBox="1"/>
          <p:nvPr/>
        </p:nvSpPr>
        <p:spPr>
          <a:xfrm>
            <a:off x="106267" y="5720965"/>
            <a:ext cx="4561718" cy="369332"/>
          </a:xfrm>
          <a:prstGeom prst="rect">
            <a:avLst/>
          </a:prstGeom>
          <a:noFill/>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Figure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13</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Scaled Dot-Product Attention</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12" name="直接箭头连接符 11">
            <a:extLst>
              <a:ext uri="{FF2B5EF4-FFF2-40B4-BE49-F238E27FC236}">
                <a16:creationId xmlns:a16="http://schemas.microsoft.com/office/drawing/2014/main" id="{33E64E25-A3E2-4C65-972C-E80C938CC318}"/>
              </a:ext>
            </a:extLst>
          </p:cNvPr>
          <p:cNvCxnSpPr>
            <a:cxnSpLocks/>
          </p:cNvCxnSpPr>
          <p:nvPr/>
        </p:nvCxnSpPr>
        <p:spPr>
          <a:xfrm flipH="1">
            <a:off x="3051714" y="2029626"/>
            <a:ext cx="1067359" cy="31712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graphicFrame>
        <p:nvGraphicFramePr>
          <p:cNvPr id="11" name="图示 10">
            <a:extLst>
              <a:ext uri="{FF2B5EF4-FFF2-40B4-BE49-F238E27FC236}">
                <a16:creationId xmlns:a16="http://schemas.microsoft.com/office/drawing/2014/main" id="{6BEF4114-D0C1-4EBE-8D42-F2717948A89B}"/>
              </a:ext>
            </a:extLst>
          </p:cNvPr>
          <p:cNvGraphicFramePr/>
          <p:nvPr>
            <p:extLst>
              <p:ext uri="{D42A27DB-BD31-4B8C-83A1-F6EECF244321}">
                <p14:modId xmlns:p14="http://schemas.microsoft.com/office/powerpoint/2010/main" val="1918074706"/>
              </p:ext>
            </p:extLst>
          </p:nvPr>
        </p:nvGraphicFramePr>
        <p:xfrm>
          <a:off x="3938008" y="1469660"/>
          <a:ext cx="5012107" cy="401277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mc:AlternateContent xmlns:mc="http://schemas.openxmlformats.org/markup-compatibility/2006">
        <mc:Choice xmlns:a14="http://schemas.microsoft.com/office/drawing/2010/main" Requires="a14">
          <p:sp>
            <p:nvSpPr>
              <p:cNvPr id="10" name="文本框 9">
                <a:extLst>
                  <a:ext uri="{FF2B5EF4-FFF2-40B4-BE49-F238E27FC236}">
                    <a16:creationId xmlns:a16="http://schemas.microsoft.com/office/drawing/2014/main" id="{F5AED468-33CA-4604-AAE6-814FC0F1A8E2}"/>
                  </a:ext>
                </a:extLst>
              </p:cNvPr>
              <p:cNvSpPr txBox="1"/>
              <p:nvPr/>
            </p:nvSpPr>
            <p:spPr>
              <a:xfrm>
                <a:off x="8858784" y="2990364"/>
                <a:ext cx="3271971" cy="731995"/>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a:solidFill>
                            <a:schemeClr val="tx1">
                              <a:lumMod val="65000"/>
                              <a:lumOff val="35000"/>
                            </a:schemeClr>
                          </a:solidFill>
                          <a:latin typeface="微软雅黑" panose="020B0503020204020204" pitchFamily="34" charset="-122"/>
                          <a:ea typeface="微软雅黑" panose="020B0503020204020204" pitchFamily="34" charset="-122"/>
                        </a:rPr>
                        <m:t>𝑠𝑜𝑓𝑡𝑚𝑎𝑥</m:t>
                      </m:r>
                      <m:d>
                        <m:dPr>
                          <m:ctrlPr>
                            <a:rPr lang="zh-CN" altLang="en-US">
                              <a:solidFill>
                                <a:schemeClr val="tx1">
                                  <a:lumMod val="65000"/>
                                  <a:lumOff val="35000"/>
                                </a:schemeClr>
                              </a:solidFill>
                              <a:latin typeface="微软雅黑" panose="020B0503020204020204" pitchFamily="34" charset="-122"/>
                              <a:ea typeface="微软雅黑" panose="020B0503020204020204" pitchFamily="34" charset="-122"/>
                            </a:rPr>
                          </m:ctrlPr>
                        </m:dPr>
                        <m:e>
                          <m:sSub>
                            <m:sSubPr>
                              <m:ctrlPr>
                                <a:rPr lang="zh-CN" altLang="en-US">
                                  <a:solidFill>
                                    <a:schemeClr val="tx1">
                                      <a:lumMod val="65000"/>
                                      <a:lumOff val="35000"/>
                                    </a:schemeClr>
                                  </a:solidFill>
                                  <a:latin typeface="微软雅黑" panose="020B0503020204020204" pitchFamily="34" charset="-122"/>
                                  <a:ea typeface="微软雅黑" panose="020B0503020204020204" pitchFamily="34" charset="-122"/>
                                </a:rPr>
                              </m:ctrlPr>
                            </m:sSubPr>
                            <m:e>
                              <m:r>
                                <a:rPr lang="zh-CN" altLang="en-US">
                                  <a:solidFill>
                                    <a:schemeClr val="tx1">
                                      <a:lumMod val="65000"/>
                                      <a:lumOff val="35000"/>
                                    </a:schemeClr>
                                  </a:solidFill>
                                  <a:latin typeface="微软雅黑" panose="020B0503020204020204" pitchFamily="34" charset="-122"/>
                                  <a:ea typeface="微软雅黑" panose="020B0503020204020204" pitchFamily="34" charset="-122"/>
                                </a:rPr>
                                <m:t>𝑋</m:t>
                              </m:r>
                            </m:e>
                            <m:sub>
                              <m:r>
                                <a:rPr lang="zh-CN" altLang="en-US">
                                  <a:solidFill>
                                    <a:schemeClr val="tx1">
                                      <a:lumMod val="65000"/>
                                      <a:lumOff val="35000"/>
                                    </a:schemeClr>
                                  </a:solidFill>
                                  <a:latin typeface="微软雅黑" panose="020B0503020204020204" pitchFamily="34" charset="-122"/>
                                  <a:ea typeface="微软雅黑" panose="020B0503020204020204" pitchFamily="34" charset="-122"/>
                                </a:rPr>
                                <m:t>𝑖𝑗</m:t>
                              </m:r>
                            </m:sub>
                          </m:sSub>
                        </m:e>
                      </m:d>
                      <m:r>
                        <a:rPr lang="zh-CN" altLang="en-US">
                          <a:solidFill>
                            <a:schemeClr val="tx1">
                              <a:lumMod val="65000"/>
                              <a:lumOff val="35000"/>
                            </a:schemeClr>
                          </a:solidFill>
                          <a:latin typeface="微软雅黑" panose="020B0503020204020204" pitchFamily="34" charset="-122"/>
                          <a:ea typeface="微软雅黑" panose="020B0503020204020204" pitchFamily="34" charset="-122"/>
                        </a:rPr>
                        <m:t>=</m:t>
                      </m:r>
                      <m:f>
                        <m:fPr>
                          <m:ctrlPr>
                            <a:rPr lang="zh-CN" altLang="en-US">
                              <a:solidFill>
                                <a:schemeClr val="tx1">
                                  <a:lumMod val="65000"/>
                                  <a:lumOff val="35000"/>
                                </a:schemeClr>
                              </a:solidFill>
                              <a:latin typeface="微软雅黑" panose="020B0503020204020204" pitchFamily="34" charset="-122"/>
                              <a:ea typeface="微软雅黑" panose="020B0503020204020204" pitchFamily="34" charset="-122"/>
                            </a:rPr>
                          </m:ctrlPr>
                        </m:fPr>
                        <m:num>
                          <m:r>
                            <a:rPr lang="zh-CN" altLang="en-US">
                              <a:solidFill>
                                <a:schemeClr val="tx1">
                                  <a:lumMod val="65000"/>
                                  <a:lumOff val="35000"/>
                                </a:schemeClr>
                              </a:solidFill>
                              <a:latin typeface="微软雅黑" panose="020B0503020204020204" pitchFamily="34" charset="-122"/>
                              <a:ea typeface="微软雅黑" panose="020B0503020204020204" pitchFamily="34" charset="-122"/>
                            </a:rPr>
                            <m:t>𝑒𝑥𝑝</m:t>
                          </m:r>
                          <m:d>
                            <m:dPr>
                              <m:ctrlPr>
                                <a:rPr lang="zh-CN" altLang="en-US">
                                  <a:solidFill>
                                    <a:schemeClr val="tx1">
                                      <a:lumMod val="65000"/>
                                      <a:lumOff val="35000"/>
                                    </a:schemeClr>
                                  </a:solidFill>
                                  <a:latin typeface="微软雅黑" panose="020B0503020204020204" pitchFamily="34" charset="-122"/>
                                  <a:ea typeface="微软雅黑" panose="020B0503020204020204" pitchFamily="34" charset="-122"/>
                                </a:rPr>
                              </m:ctrlPr>
                            </m:dPr>
                            <m:e>
                              <m:sSub>
                                <m:sSubPr>
                                  <m:ctrlPr>
                                    <a:rPr lang="zh-CN" altLang="en-US">
                                      <a:solidFill>
                                        <a:schemeClr val="tx1">
                                          <a:lumMod val="65000"/>
                                          <a:lumOff val="35000"/>
                                        </a:schemeClr>
                                      </a:solidFill>
                                      <a:latin typeface="微软雅黑" panose="020B0503020204020204" pitchFamily="34" charset="-122"/>
                                      <a:ea typeface="微软雅黑" panose="020B0503020204020204" pitchFamily="34" charset="-122"/>
                                    </a:rPr>
                                  </m:ctrlPr>
                                </m:sSubPr>
                                <m:e>
                                  <m:r>
                                    <a:rPr lang="zh-CN" altLang="en-US">
                                      <a:solidFill>
                                        <a:schemeClr val="tx1">
                                          <a:lumMod val="65000"/>
                                          <a:lumOff val="35000"/>
                                        </a:schemeClr>
                                      </a:solidFill>
                                      <a:latin typeface="微软雅黑" panose="020B0503020204020204" pitchFamily="34" charset="-122"/>
                                      <a:ea typeface="微软雅黑" panose="020B0503020204020204" pitchFamily="34" charset="-122"/>
                                    </a:rPr>
                                    <m:t>𝑋</m:t>
                                  </m:r>
                                </m:e>
                                <m:sub>
                                  <m:r>
                                    <a:rPr lang="zh-CN" altLang="en-US">
                                      <a:solidFill>
                                        <a:schemeClr val="tx1">
                                          <a:lumMod val="65000"/>
                                          <a:lumOff val="35000"/>
                                        </a:schemeClr>
                                      </a:solidFill>
                                      <a:latin typeface="微软雅黑" panose="020B0503020204020204" pitchFamily="34" charset="-122"/>
                                      <a:ea typeface="微软雅黑" panose="020B0503020204020204" pitchFamily="34" charset="-122"/>
                                    </a:rPr>
                                    <m:t>𝑖𝑗</m:t>
                                  </m:r>
                                </m:sub>
                              </m:sSub>
                            </m:e>
                          </m:d>
                        </m:num>
                        <m:den>
                          <m:nary>
                            <m:naryPr>
                              <m:chr m:val="∑"/>
                              <m:limLoc m:val="undOvr"/>
                              <m:grow m:val="on"/>
                              <m:supHide m:val="on"/>
                              <m:ctrlPr>
                                <a:rPr lang="zh-CN" altLang="en-US">
                                  <a:solidFill>
                                    <a:schemeClr val="tx1">
                                      <a:lumMod val="65000"/>
                                      <a:lumOff val="35000"/>
                                    </a:schemeClr>
                                  </a:solidFill>
                                  <a:latin typeface="微软雅黑" panose="020B0503020204020204" pitchFamily="34" charset="-122"/>
                                  <a:ea typeface="微软雅黑" panose="020B0503020204020204" pitchFamily="34" charset="-122"/>
                                </a:rPr>
                              </m:ctrlPr>
                            </m:naryPr>
                            <m:sub>
                              <m:r>
                                <a:rPr lang="zh-CN" altLang="en-US">
                                  <a:solidFill>
                                    <a:schemeClr val="tx1">
                                      <a:lumMod val="65000"/>
                                      <a:lumOff val="35000"/>
                                    </a:schemeClr>
                                  </a:solidFill>
                                  <a:latin typeface="微软雅黑" panose="020B0503020204020204" pitchFamily="34" charset="-122"/>
                                  <a:ea typeface="微软雅黑" panose="020B0503020204020204" pitchFamily="34" charset="-122"/>
                                </a:rPr>
                                <m:t>𝑘</m:t>
                              </m:r>
                            </m:sub>
                            <m:sup/>
                            <m:e>
                              <m:r>
                                <a:rPr lang="zh-CN" altLang="en-US">
                                  <a:solidFill>
                                    <a:schemeClr val="tx1">
                                      <a:lumMod val="65000"/>
                                      <a:lumOff val="35000"/>
                                    </a:schemeClr>
                                  </a:solidFill>
                                  <a:latin typeface="微软雅黑" panose="020B0503020204020204" pitchFamily="34" charset="-122"/>
                                  <a:ea typeface="微软雅黑" panose="020B0503020204020204" pitchFamily="34" charset="-122"/>
                                </a:rPr>
                                <m:t>𝑒𝑥𝑝</m:t>
                              </m:r>
                              <m:d>
                                <m:dPr>
                                  <m:ctrlPr>
                                    <a:rPr lang="zh-CN" altLang="en-US">
                                      <a:solidFill>
                                        <a:schemeClr val="tx1">
                                          <a:lumMod val="65000"/>
                                          <a:lumOff val="35000"/>
                                        </a:schemeClr>
                                      </a:solidFill>
                                      <a:latin typeface="微软雅黑" panose="020B0503020204020204" pitchFamily="34" charset="-122"/>
                                      <a:ea typeface="微软雅黑" panose="020B0503020204020204" pitchFamily="34" charset="-122"/>
                                    </a:rPr>
                                  </m:ctrlPr>
                                </m:dPr>
                                <m:e>
                                  <m:sSub>
                                    <m:sSubPr>
                                      <m:ctrlPr>
                                        <a:rPr lang="zh-CN" altLang="en-US">
                                          <a:solidFill>
                                            <a:schemeClr val="tx1">
                                              <a:lumMod val="65000"/>
                                              <a:lumOff val="35000"/>
                                            </a:schemeClr>
                                          </a:solidFill>
                                          <a:latin typeface="微软雅黑" panose="020B0503020204020204" pitchFamily="34" charset="-122"/>
                                          <a:ea typeface="微软雅黑" panose="020B0503020204020204" pitchFamily="34" charset="-122"/>
                                        </a:rPr>
                                      </m:ctrlPr>
                                    </m:sSubPr>
                                    <m:e>
                                      <m:r>
                                        <a:rPr lang="zh-CN" altLang="en-US">
                                          <a:solidFill>
                                            <a:schemeClr val="tx1">
                                              <a:lumMod val="65000"/>
                                              <a:lumOff val="35000"/>
                                            </a:schemeClr>
                                          </a:solidFill>
                                          <a:latin typeface="微软雅黑" panose="020B0503020204020204" pitchFamily="34" charset="-122"/>
                                          <a:ea typeface="微软雅黑" panose="020B0503020204020204" pitchFamily="34" charset="-122"/>
                                        </a:rPr>
                                        <m:t>𝑋</m:t>
                                      </m:r>
                                    </m:e>
                                    <m:sub>
                                      <m:r>
                                        <a:rPr lang="zh-CN" altLang="en-US">
                                          <a:solidFill>
                                            <a:schemeClr val="tx1">
                                              <a:lumMod val="65000"/>
                                              <a:lumOff val="35000"/>
                                            </a:schemeClr>
                                          </a:solidFill>
                                          <a:latin typeface="微软雅黑" panose="020B0503020204020204" pitchFamily="34" charset="-122"/>
                                          <a:ea typeface="微软雅黑" panose="020B0503020204020204" pitchFamily="34" charset="-122"/>
                                        </a:rPr>
                                        <m:t>𝑖𝑘</m:t>
                                      </m:r>
                                    </m:sub>
                                  </m:sSub>
                                </m:e>
                              </m:d>
                            </m:e>
                          </m:nary>
                        </m:den>
                      </m:f>
                    </m:oMath>
                  </m:oMathPara>
                </a14:m>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mc:Choice>
        <mc:Fallback>
          <p:sp>
            <p:nvSpPr>
              <p:cNvPr id="10" name="文本框 9">
                <a:extLst>
                  <a:ext uri="{FF2B5EF4-FFF2-40B4-BE49-F238E27FC236}">
                    <a16:creationId xmlns:a16="http://schemas.microsoft.com/office/drawing/2014/main" id="{F5AED468-33CA-4604-AAE6-814FC0F1A8E2}"/>
                  </a:ext>
                </a:extLst>
              </p:cNvPr>
              <p:cNvSpPr txBox="1">
                <a:spLocks noRot="1" noChangeAspect="1" noMove="1" noResize="1" noEditPoints="1" noAdjustHandles="1" noChangeArrowheads="1" noChangeShapeType="1" noTextEdit="1"/>
              </p:cNvSpPr>
              <p:nvPr/>
            </p:nvSpPr>
            <p:spPr>
              <a:xfrm>
                <a:off x="8858784" y="2990364"/>
                <a:ext cx="3271971" cy="731995"/>
              </a:xfrm>
              <a:prstGeom prst="rect">
                <a:avLst/>
              </a:prstGeom>
              <a:blipFill>
                <a:blip r:embed="rId10"/>
                <a:stretch>
                  <a:fillRect/>
                </a:stretch>
              </a:blipFill>
            </p:spPr>
            <p:txBody>
              <a:bodyPr/>
              <a:lstStyle/>
              <a:p>
                <a:r>
                  <a:rPr lang="zh-CN" altLang="en-US">
                    <a:noFill/>
                  </a:rPr>
                  <a:t> </a:t>
                </a:r>
              </a:p>
            </p:txBody>
          </p:sp>
        </mc:Fallback>
      </mc:AlternateContent>
      <p:sp>
        <p:nvSpPr>
          <p:cNvPr id="13" name="箭头: 右 12">
            <a:extLst>
              <a:ext uri="{FF2B5EF4-FFF2-40B4-BE49-F238E27FC236}">
                <a16:creationId xmlns:a16="http://schemas.microsoft.com/office/drawing/2014/main" id="{CB114592-5177-410F-97B8-6A76FB85A266}"/>
              </a:ext>
            </a:extLst>
          </p:cNvPr>
          <p:cNvSpPr/>
          <p:nvPr/>
        </p:nvSpPr>
        <p:spPr>
          <a:xfrm rot="19052753">
            <a:off x="8955624" y="4308048"/>
            <a:ext cx="1176925" cy="189617"/>
          </a:xfrm>
          <a:prstGeom prst="rightArrow">
            <a:avLst>
              <a:gd name="adj1" fmla="val 66700"/>
              <a:gd name="adj2" fmla="val 50000"/>
            </a:avLst>
          </a:prstGeom>
          <a:solidFill>
            <a:schemeClr val="bg2">
              <a:lumMod val="75000"/>
            </a:schemeClr>
          </a:solidFill>
        </p:spPr>
        <p:style>
          <a:lnRef idx="0">
            <a:schemeClr val="lt1">
              <a:hueOff val="0"/>
              <a:satOff val="0"/>
              <a:lumOff val="0"/>
              <a:alphaOff val="0"/>
            </a:schemeClr>
          </a:lnRef>
          <a:fillRef idx="1">
            <a:schemeClr val="accent5">
              <a:hueOff val="-6758543"/>
              <a:satOff val="-17419"/>
              <a:lumOff val="-11765"/>
              <a:alphaOff val="0"/>
            </a:schemeClr>
          </a:fillRef>
          <a:effectRef idx="0">
            <a:schemeClr val="accent5">
              <a:hueOff val="-6758543"/>
              <a:satOff val="-17419"/>
              <a:lumOff val="-11765"/>
              <a:alphaOff val="0"/>
            </a:schemeClr>
          </a:effectRef>
          <a:fontRef idx="minor">
            <a:schemeClr val="lt1"/>
          </a:fontRef>
        </p:style>
      </p:sp>
    </p:spTree>
    <p:extLst>
      <p:ext uri="{BB962C8B-B14F-4D97-AF65-F5344CB8AC3E}">
        <p14:creationId xmlns:p14="http://schemas.microsoft.com/office/powerpoint/2010/main" val="23465586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 y="7457"/>
            <a:ext cx="12191746" cy="6858000"/>
          </a:xfrm>
          <a:prstGeom prst="rect">
            <a:avLst/>
          </a:prstGeom>
        </p:spPr>
      </p:pic>
      <p:pic>
        <p:nvPicPr>
          <p:cNvPr id="3" name="图片 2" descr="纯标识组合"/>
          <p:cNvPicPr>
            <a:picLocks noChangeAspect="1"/>
          </p:cNvPicPr>
          <p:nvPr/>
        </p:nvPicPr>
        <p:blipFill>
          <a:blip r:embed="rId3"/>
          <a:srcRect l="26321" t="29501" r="26973" b="29587"/>
          <a:stretch>
            <a:fillRect/>
          </a:stretch>
        </p:blipFill>
        <p:spPr>
          <a:xfrm>
            <a:off x="10146665" y="223520"/>
            <a:ext cx="1884045" cy="894080"/>
          </a:xfrm>
          <a:prstGeom prst="rect">
            <a:avLst/>
          </a:prstGeom>
        </p:spPr>
      </p:pic>
      <p:sp>
        <p:nvSpPr>
          <p:cNvPr id="6" name="文本框 5">
            <a:extLst>
              <a:ext uri="{FF2B5EF4-FFF2-40B4-BE49-F238E27FC236}">
                <a16:creationId xmlns:a16="http://schemas.microsoft.com/office/drawing/2014/main" id="{D5A10CEA-7FB3-4FAD-8F0B-469F77C128D4}"/>
              </a:ext>
            </a:extLst>
          </p:cNvPr>
          <p:cNvSpPr txBox="1"/>
          <p:nvPr/>
        </p:nvSpPr>
        <p:spPr>
          <a:xfrm>
            <a:off x="274532" y="245258"/>
            <a:ext cx="6425371" cy="584775"/>
          </a:xfrm>
          <a:prstGeom prst="rect">
            <a:avLst/>
          </a:prstGeom>
          <a:noFill/>
        </p:spPr>
        <p:txBody>
          <a:bodyPr wrap="square">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Scaled Dot-Product Attention</a:t>
            </a:r>
          </a:p>
        </p:txBody>
      </p:sp>
      <p:sp>
        <p:nvSpPr>
          <p:cNvPr id="7" name="文本框 6">
            <a:extLst>
              <a:ext uri="{FF2B5EF4-FFF2-40B4-BE49-F238E27FC236}">
                <a16:creationId xmlns:a16="http://schemas.microsoft.com/office/drawing/2014/main" id="{10094055-FBD8-4B1D-BA54-0FAE1B998303}"/>
              </a:ext>
            </a:extLst>
          </p:cNvPr>
          <p:cNvSpPr txBox="1"/>
          <p:nvPr/>
        </p:nvSpPr>
        <p:spPr>
          <a:xfrm>
            <a:off x="7061332" y="5792121"/>
            <a:ext cx="4679379" cy="369332"/>
          </a:xfrm>
          <a:prstGeom prst="rect">
            <a:avLst/>
          </a:prstGeom>
          <a:noFill/>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Figure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15</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Scaled Dot-Product Attention</a:t>
            </a:r>
            <a:endParaRPr lang="zh-CN" altLang="en-US" baseline="30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68388387-0F6A-4A5B-A30B-E88756ACEE0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32729" y="993658"/>
            <a:ext cx="4936586" cy="4691641"/>
          </a:xfrm>
          <a:prstGeom prst="rect">
            <a:avLst/>
          </a:prstGeom>
        </p:spPr>
      </p:pic>
      <p:sp>
        <p:nvSpPr>
          <p:cNvPr id="9" name="箭头: 右 8">
            <a:extLst>
              <a:ext uri="{FF2B5EF4-FFF2-40B4-BE49-F238E27FC236}">
                <a16:creationId xmlns:a16="http://schemas.microsoft.com/office/drawing/2014/main" id="{3D3BDC6F-BEBE-4FAC-9630-279CB3E53C4D}"/>
              </a:ext>
            </a:extLst>
          </p:cNvPr>
          <p:cNvSpPr/>
          <p:nvPr/>
        </p:nvSpPr>
        <p:spPr>
          <a:xfrm>
            <a:off x="5598571" y="3083872"/>
            <a:ext cx="852428" cy="197139"/>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824CD480-4B69-47ED-98C0-12BDEF7F58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9488" y="2240088"/>
            <a:ext cx="6084229" cy="2377823"/>
          </a:xfrm>
          <a:prstGeom prst="rect">
            <a:avLst/>
          </a:prstGeom>
        </p:spPr>
      </p:pic>
      <p:sp>
        <p:nvSpPr>
          <p:cNvPr id="12" name="文本框 11">
            <a:extLst>
              <a:ext uri="{FF2B5EF4-FFF2-40B4-BE49-F238E27FC236}">
                <a16:creationId xmlns:a16="http://schemas.microsoft.com/office/drawing/2014/main" id="{B6798F11-A322-4D9E-9629-5B84CB5359CE}"/>
              </a:ext>
            </a:extLst>
          </p:cNvPr>
          <p:cNvSpPr txBox="1"/>
          <p:nvPr/>
        </p:nvSpPr>
        <p:spPr>
          <a:xfrm>
            <a:off x="62113" y="4712812"/>
            <a:ext cx="6458328" cy="369332"/>
          </a:xfrm>
          <a:prstGeom prst="rect">
            <a:avLst/>
          </a:prstGeom>
          <a:noFill/>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Figure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14</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The</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Formula for Scaled Dot-Product Attention</a:t>
            </a:r>
            <a:endParaRPr lang="zh-CN" altLang="en-US" baseline="30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165296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 y="0"/>
            <a:ext cx="12191746" cy="6858000"/>
          </a:xfrm>
          <a:prstGeom prst="rect">
            <a:avLst/>
          </a:prstGeom>
        </p:spPr>
      </p:pic>
      <p:pic>
        <p:nvPicPr>
          <p:cNvPr id="3" name="图片 2" descr="纯标识组合"/>
          <p:cNvPicPr>
            <a:picLocks noChangeAspect="1"/>
          </p:cNvPicPr>
          <p:nvPr/>
        </p:nvPicPr>
        <p:blipFill>
          <a:blip r:embed="rId3"/>
          <a:srcRect l="26321" t="29501" r="26973" b="29587"/>
          <a:stretch>
            <a:fillRect/>
          </a:stretch>
        </p:blipFill>
        <p:spPr>
          <a:xfrm>
            <a:off x="10146665" y="223520"/>
            <a:ext cx="1884045" cy="894080"/>
          </a:xfrm>
          <a:prstGeom prst="rect">
            <a:avLst/>
          </a:prstGeom>
        </p:spPr>
      </p:pic>
      <p:pic>
        <p:nvPicPr>
          <p:cNvPr id="4" name="图片 3">
            <a:extLst>
              <a:ext uri="{FF2B5EF4-FFF2-40B4-BE49-F238E27FC236}">
                <a16:creationId xmlns:a16="http://schemas.microsoft.com/office/drawing/2014/main" id="{BC9BF860-C008-45A6-A1B1-BC0CF513A0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57932" y="448369"/>
            <a:ext cx="4363235" cy="5395340"/>
          </a:xfrm>
          <a:prstGeom prst="rect">
            <a:avLst/>
          </a:prstGeom>
        </p:spPr>
      </p:pic>
      <p:pic>
        <p:nvPicPr>
          <p:cNvPr id="7" name="图片 6">
            <a:extLst>
              <a:ext uri="{FF2B5EF4-FFF2-40B4-BE49-F238E27FC236}">
                <a16:creationId xmlns:a16="http://schemas.microsoft.com/office/drawing/2014/main" id="{DDE36201-8EB7-40E8-8490-C94D74B689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9004" y="855522"/>
            <a:ext cx="3200785" cy="5025416"/>
          </a:xfrm>
          <a:prstGeom prst="rect">
            <a:avLst/>
          </a:prstGeom>
        </p:spPr>
      </p:pic>
      <p:sp>
        <p:nvSpPr>
          <p:cNvPr id="8" name="文本框 7">
            <a:extLst>
              <a:ext uri="{FF2B5EF4-FFF2-40B4-BE49-F238E27FC236}">
                <a16:creationId xmlns:a16="http://schemas.microsoft.com/office/drawing/2014/main" id="{3D1DE365-F473-4C2C-AF5C-B447ADB44611}"/>
              </a:ext>
            </a:extLst>
          </p:cNvPr>
          <p:cNvSpPr txBox="1"/>
          <p:nvPr/>
        </p:nvSpPr>
        <p:spPr>
          <a:xfrm>
            <a:off x="274533" y="245258"/>
            <a:ext cx="4630754" cy="584775"/>
          </a:xfrm>
          <a:prstGeom prst="rect">
            <a:avLst/>
          </a:prstGeom>
          <a:noFill/>
        </p:spPr>
        <p:txBody>
          <a:bodyPr wrap="square">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Multi-Head Attention</a:t>
            </a:r>
          </a:p>
        </p:txBody>
      </p:sp>
      <p:sp>
        <p:nvSpPr>
          <p:cNvPr id="9" name="箭头: 右 8">
            <a:extLst>
              <a:ext uri="{FF2B5EF4-FFF2-40B4-BE49-F238E27FC236}">
                <a16:creationId xmlns:a16="http://schemas.microsoft.com/office/drawing/2014/main" id="{C0E1E51F-23A0-4428-937E-8CF190AA3238}"/>
              </a:ext>
            </a:extLst>
          </p:cNvPr>
          <p:cNvSpPr/>
          <p:nvPr/>
        </p:nvSpPr>
        <p:spPr>
          <a:xfrm>
            <a:off x="3419390" y="2948900"/>
            <a:ext cx="1421801" cy="197139"/>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sp>
        <p:nvSpPr>
          <p:cNvPr id="10" name="文本框 9">
            <a:extLst>
              <a:ext uri="{FF2B5EF4-FFF2-40B4-BE49-F238E27FC236}">
                <a16:creationId xmlns:a16="http://schemas.microsoft.com/office/drawing/2014/main" id="{BACFA798-1E56-4B1E-BA59-5B87915BFB29}"/>
              </a:ext>
            </a:extLst>
          </p:cNvPr>
          <p:cNvSpPr txBox="1"/>
          <p:nvPr/>
        </p:nvSpPr>
        <p:spPr>
          <a:xfrm>
            <a:off x="98171" y="5815471"/>
            <a:ext cx="4561718" cy="369332"/>
          </a:xfrm>
          <a:prstGeom prst="rect">
            <a:avLst/>
          </a:prstGeom>
          <a:noFill/>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Figure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13</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Scaled Dot-Product Attention</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文本框 10">
            <a:extLst>
              <a:ext uri="{FF2B5EF4-FFF2-40B4-BE49-F238E27FC236}">
                <a16:creationId xmlns:a16="http://schemas.microsoft.com/office/drawing/2014/main" id="{353E3FC3-28BE-4012-8292-E90EF3A130C4}"/>
              </a:ext>
            </a:extLst>
          </p:cNvPr>
          <p:cNvSpPr txBox="1"/>
          <p:nvPr/>
        </p:nvSpPr>
        <p:spPr>
          <a:xfrm>
            <a:off x="4905287" y="5815471"/>
            <a:ext cx="3703299" cy="369332"/>
          </a:xfrm>
          <a:prstGeom prst="rect">
            <a:avLst/>
          </a:prstGeom>
          <a:noFill/>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Figure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16</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Multi-Head Attention</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3" name="文本框 12">
                <a:extLst>
                  <a:ext uri="{FF2B5EF4-FFF2-40B4-BE49-F238E27FC236}">
                    <a16:creationId xmlns:a16="http://schemas.microsoft.com/office/drawing/2014/main" id="{AECA0DB5-71E8-4D42-B040-986149B67814}"/>
                  </a:ext>
                </a:extLst>
              </p:cNvPr>
              <p:cNvSpPr txBox="1"/>
              <p:nvPr/>
            </p:nvSpPr>
            <p:spPr>
              <a:xfrm>
                <a:off x="7976984" y="1394006"/>
                <a:ext cx="3884579" cy="874407"/>
              </a:xfrm>
              <a:prstGeom prst="rect">
                <a:avLst/>
              </a:prstGeom>
              <a:noFill/>
            </p:spPr>
            <p:txBody>
              <a:bodyPr wrap="square">
                <a:spAutoFit/>
              </a:bodyPr>
              <a:lstStyle/>
              <a:p>
                <a:pPr>
                  <a:lnSpc>
                    <a:spcPct val="150000"/>
                  </a:lnSpc>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Hyperparameter:</a:t>
                </a:r>
              </a:p>
              <a:p>
                <a:pPr marL="285750" indent="-285750">
                  <a:lnSpc>
                    <a:spcPct val="150000"/>
                  </a:lnSpc>
                  <a:buFontTx/>
                  <a:buChar char="-"/>
                </a:pPr>
                <a14:m>
                  <m:oMath xmlns:m="http://schemas.openxmlformats.org/officeDocument/2006/math">
                    <m:r>
                      <a:rPr lang="en-US" altLang="zh-CN" b="0" i="1" smtClean="0">
                        <a:solidFill>
                          <a:schemeClr val="tx1">
                            <a:lumMod val="65000"/>
                            <a:lumOff val="35000"/>
                          </a:schemeClr>
                        </a:solidFill>
                        <a:latin typeface="Cambria Math" panose="02040503050406030204" pitchFamily="18" charset="0"/>
                        <a:ea typeface="微软雅黑" panose="020B0503020204020204" pitchFamily="34" charset="-122"/>
                      </a:rPr>
                      <m:t>h</m:t>
                    </m:r>
                  </m:oMath>
                </a14:m>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 the number of heads, </a:t>
                </a:r>
                <a14:m>
                  <m:oMath xmlns:m="http://schemas.openxmlformats.org/officeDocument/2006/math">
                    <m:r>
                      <a:rPr lang="en-US" altLang="zh-CN" b="0" i="1" smtClean="0">
                        <a:solidFill>
                          <a:schemeClr val="tx1">
                            <a:lumMod val="65000"/>
                            <a:lumOff val="35000"/>
                          </a:schemeClr>
                        </a:solidFill>
                        <a:latin typeface="Cambria Math" panose="02040503050406030204" pitchFamily="18" charset="0"/>
                        <a:ea typeface="微软雅黑" panose="020B0503020204020204" pitchFamily="34" charset="-122"/>
                      </a:rPr>
                      <m:t>h</m:t>
                    </m:r>
                    <m:r>
                      <a:rPr lang="en-US" altLang="zh-CN" b="0" i="1" smtClean="0">
                        <a:solidFill>
                          <a:schemeClr val="tx1">
                            <a:lumMod val="65000"/>
                            <a:lumOff val="35000"/>
                          </a:schemeClr>
                        </a:solidFill>
                        <a:latin typeface="Cambria Math" panose="02040503050406030204" pitchFamily="18" charset="0"/>
                        <a:ea typeface="微软雅黑" panose="020B0503020204020204" pitchFamily="34" charset="-122"/>
                      </a:rPr>
                      <m:t>=</m:t>
                    </m:r>
                    <m:r>
                      <a:rPr lang="en-US" altLang="zh-CN" b="0" i="1" smtClean="0">
                        <a:solidFill>
                          <a:schemeClr val="tx1">
                            <a:lumMod val="65000"/>
                            <a:lumOff val="35000"/>
                          </a:schemeClr>
                        </a:solidFill>
                        <a:latin typeface="Cambria Math" panose="02040503050406030204" pitchFamily="18" charset="0"/>
                        <a:ea typeface="微软雅黑" panose="020B0503020204020204" pitchFamily="34" charset="-122"/>
                      </a:rPr>
                      <m:t>8</m:t>
                    </m:r>
                  </m:oMath>
                </a14:m>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mc:Choice>
        <mc:Fallback>
          <p:sp>
            <p:nvSpPr>
              <p:cNvPr id="13" name="文本框 12">
                <a:extLst>
                  <a:ext uri="{FF2B5EF4-FFF2-40B4-BE49-F238E27FC236}">
                    <a16:creationId xmlns:a16="http://schemas.microsoft.com/office/drawing/2014/main" id="{AECA0DB5-71E8-4D42-B040-986149B67814}"/>
                  </a:ext>
                </a:extLst>
              </p:cNvPr>
              <p:cNvSpPr txBox="1">
                <a:spLocks noRot="1" noChangeAspect="1" noMove="1" noResize="1" noEditPoints="1" noAdjustHandles="1" noChangeArrowheads="1" noChangeShapeType="1" noTextEdit="1"/>
              </p:cNvSpPr>
              <p:nvPr/>
            </p:nvSpPr>
            <p:spPr>
              <a:xfrm>
                <a:off x="7976984" y="1394006"/>
                <a:ext cx="3884579" cy="874407"/>
              </a:xfrm>
              <a:prstGeom prst="rect">
                <a:avLst/>
              </a:prstGeom>
              <a:blipFill>
                <a:blip r:embed="rId6"/>
                <a:stretch>
                  <a:fillRect l="-1413" b="-1049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4309650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 y="0"/>
            <a:ext cx="12191746" cy="6858000"/>
          </a:xfrm>
          <a:prstGeom prst="rect">
            <a:avLst/>
          </a:prstGeom>
        </p:spPr>
      </p:pic>
      <p:pic>
        <p:nvPicPr>
          <p:cNvPr id="3" name="图片 2" descr="纯标识组合"/>
          <p:cNvPicPr>
            <a:picLocks noChangeAspect="1"/>
          </p:cNvPicPr>
          <p:nvPr/>
        </p:nvPicPr>
        <p:blipFill>
          <a:blip r:embed="rId3"/>
          <a:srcRect l="26321" t="29501" r="26973" b="29587"/>
          <a:stretch>
            <a:fillRect/>
          </a:stretch>
        </p:blipFill>
        <p:spPr>
          <a:xfrm>
            <a:off x="10146665" y="223520"/>
            <a:ext cx="1884045" cy="894080"/>
          </a:xfrm>
          <a:prstGeom prst="rect">
            <a:avLst/>
          </a:prstGeom>
        </p:spPr>
      </p:pic>
      <p:sp>
        <p:nvSpPr>
          <p:cNvPr id="4" name="文本框 3">
            <a:extLst>
              <a:ext uri="{FF2B5EF4-FFF2-40B4-BE49-F238E27FC236}">
                <a16:creationId xmlns:a16="http://schemas.microsoft.com/office/drawing/2014/main" id="{0E8C037A-4DC2-4076-8395-3681FF7C2421}"/>
              </a:ext>
            </a:extLst>
          </p:cNvPr>
          <p:cNvSpPr txBox="1"/>
          <p:nvPr/>
        </p:nvSpPr>
        <p:spPr>
          <a:xfrm>
            <a:off x="274533" y="245258"/>
            <a:ext cx="4630754" cy="584775"/>
          </a:xfrm>
          <a:prstGeom prst="rect">
            <a:avLst/>
          </a:prstGeom>
          <a:noFill/>
        </p:spPr>
        <p:txBody>
          <a:bodyPr wrap="square">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Multi-Head Attention</a:t>
            </a:r>
          </a:p>
        </p:txBody>
      </p:sp>
      <p:pic>
        <p:nvPicPr>
          <p:cNvPr id="6" name="图片 5">
            <a:extLst>
              <a:ext uri="{FF2B5EF4-FFF2-40B4-BE49-F238E27FC236}">
                <a16:creationId xmlns:a16="http://schemas.microsoft.com/office/drawing/2014/main" id="{2D6B6093-EFC9-4FE1-B639-BB684918D19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6071" y="1015920"/>
            <a:ext cx="8619858" cy="4826160"/>
          </a:xfrm>
          <a:prstGeom prst="rect">
            <a:avLst/>
          </a:prstGeom>
        </p:spPr>
      </p:pic>
      <p:sp>
        <p:nvSpPr>
          <p:cNvPr id="7" name="文本框 6">
            <a:extLst>
              <a:ext uri="{FF2B5EF4-FFF2-40B4-BE49-F238E27FC236}">
                <a16:creationId xmlns:a16="http://schemas.microsoft.com/office/drawing/2014/main" id="{23660D51-E657-43AC-AFC2-25AF9F04333E}"/>
              </a:ext>
            </a:extLst>
          </p:cNvPr>
          <p:cNvSpPr txBox="1"/>
          <p:nvPr/>
        </p:nvSpPr>
        <p:spPr>
          <a:xfrm>
            <a:off x="3414757" y="5892383"/>
            <a:ext cx="5362485" cy="369332"/>
          </a:xfrm>
          <a:prstGeom prst="rect">
            <a:avLst/>
          </a:prstGeom>
          <a:noFill/>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Figure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17</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The Process of Multi-Head Attention</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653483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 y="0"/>
            <a:ext cx="12191746" cy="6858000"/>
          </a:xfrm>
          <a:prstGeom prst="rect">
            <a:avLst/>
          </a:prstGeom>
        </p:spPr>
      </p:pic>
      <p:pic>
        <p:nvPicPr>
          <p:cNvPr id="3" name="图片 2" descr="纯标识组合"/>
          <p:cNvPicPr>
            <a:picLocks noChangeAspect="1"/>
          </p:cNvPicPr>
          <p:nvPr/>
        </p:nvPicPr>
        <p:blipFill>
          <a:blip r:embed="rId3"/>
          <a:srcRect l="26321" t="29501" r="26973" b="29587"/>
          <a:stretch>
            <a:fillRect/>
          </a:stretch>
        </p:blipFill>
        <p:spPr>
          <a:xfrm>
            <a:off x="10146665" y="223520"/>
            <a:ext cx="1884045" cy="894080"/>
          </a:xfrm>
          <a:prstGeom prst="rect">
            <a:avLst/>
          </a:prstGeom>
        </p:spPr>
      </p:pic>
      <p:pic>
        <p:nvPicPr>
          <p:cNvPr id="9" name="图片 8">
            <a:extLst>
              <a:ext uri="{FF2B5EF4-FFF2-40B4-BE49-F238E27FC236}">
                <a16:creationId xmlns:a16="http://schemas.microsoft.com/office/drawing/2014/main" id="{1B04B776-2D2A-48A5-8F5F-71570A93F02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2575" y="950265"/>
            <a:ext cx="9086850" cy="4686300"/>
          </a:xfrm>
          <a:prstGeom prst="rect">
            <a:avLst/>
          </a:prstGeom>
        </p:spPr>
      </p:pic>
      <p:sp>
        <p:nvSpPr>
          <p:cNvPr id="13" name="文本框 12">
            <a:extLst>
              <a:ext uri="{FF2B5EF4-FFF2-40B4-BE49-F238E27FC236}">
                <a16:creationId xmlns:a16="http://schemas.microsoft.com/office/drawing/2014/main" id="{DC3FC74D-CD2D-4F1B-894D-D9CD9AE16C17}"/>
              </a:ext>
            </a:extLst>
          </p:cNvPr>
          <p:cNvSpPr txBox="1"/>
          <p:nvPr/>
        </p:nvSpPr>
        <p:spPr>
          <a:xfrm>
            <a:off x="3775416" y="5756797"/>
            <a:ext cx="4641168" cy="369332"/>
          </a:xfrm>
          <a:prstGeom prst="rect">
            <a:avLst/>
          </a:prstGeom>
          <a:noFill/>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Figure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Transformers Family Tree</a:t>
            </a:r>
            <a:endParaRPr lang="zh-CN" altLang="en-US" baseline="30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文本框 14">
            <a:extLst>
              <a:ext uri="{FF2B5EF4-FFF2-40B4-BE49-F238E27FC236}">
                <a16:creationId xmlns:a16="http://schemas.microsoft.com/office/drawing/2014/main" id="{F6831E9D-EE21-4229-972E-9213CDEE977E}"/>
              </a:ext>
            </a:extLst>
          </p:cNvPr>
          <p:cNvSpPr txBox="1"/>
          <p:nvPr/>
        </p:nvSpPr>
        <p:spPr>
          <a:xfrm>
            <a:off x="274534" y="245258"/>
            <a:ext cx="5361418" cy="584775"/>
          </a:xfrm>
          <a:prstGeom prst="rect">
            <a:avLst/>
          </a:prstGeom>
          <a:noFill/>
        </p:spPr>
        <p:txBody>
          <a:bodyPr wrap="square">
            <a:spAutoFit/>
          </a:bodyPr>
          <a:lstStyle/>
          <a:p>
            <a:r>
              <a:rPr lang="zh-CN" altLang="en-US" sz="3200" b="1" dirty="0">
                <a:solidFill>
                  <a:srgbClr val="0070C0"/>
                </a:solidFill>
                <a:latin typeface="微软雅黑" panose="020B0503020204020204" pitchFamily="34" charset="-122"/>
                <a:ea typeface="微软雅黑" panose="020B0503020204020204" pitchFamily="34" charset="-122"/>
              </a:rPr>
              <a:t>Transformers Family Tree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 y="0"/>
            <a:ext cx="12191746" cy="6858000"/>
          </a:xfrm>
          <a:prstGeom prst="rect">
            <a:avLst/>
          </a:prstGeom>
        </p:spPr>
      </p:pic>
      <p:pic>
        <p:nvPicPr>
          <p:cNvPr id="3" name="图片 2" descr="纯标识组合"/>
          <p:cNvPicPr>
            <a:picLocks noChangeAspect="1"/>
          </p:cNvPicPr>
          <p:nvPr/>
        </p:nvPicPr>
        <p:blipFill>
          <a:blip r:embed="rId3"/>
          <a:srcRect l="26321" t="29501" r="26973" b="29587"/>
          <a:stretch>
            <a:fillRect/>
          </a:stretch>
        </p:blipFill>
        <p:spPr>
          <a:xfrm>
            <a:off x="10146665" y="223520"/>
            <a:ext cx="1884045" cy="894080"/>
          </a:xfrm>
          <a:prstGeom prst="rect">
            <a:avLst/>
          </a:prstGeom>
        </p:spPr>
      </p:pic>
      <p:sp>
        <p:nvSpPr>
          <p:cNvPr id="4" name="文本框 3">
            <a:extLst>
              <a:ext uri="{FF2B5EF4-FFF2-40B4-BE49-F238E27FC236}">
                <a16:creationId xmlns:a16="http://schemas.microsoft.com/office/drawing/2014/main" id="{0E8C037A-4DC2-4076-8395-3681FF7C2421}"/>
              </a:ext>
            </a:extLst>
          </p:cNvPr>
          <p:cNvSpPr txBox="1"/>
          <p:nvPr/>
        </p:nvSpPr>
        <p:spPr>
          <a:xfrm>
            <a:off x="274533" y="245258"/>
            <a:ext cx="4630754" cy="584775"/>
          </a:xfrm>
          <a:prstGeom prst="rect">
            <a:avLst/>
          </a:prstGeom>
          <a:noFill/>
        </p:spPr>
        <p:txBody>
          <a:bodyPr wrap="square">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Multi-Head Attention</a:t>
            </a:r>
          </a:p>
        </p:txBody>
      </p:sp>
      <p:sp>
        <p:nvSpPr>
          <p:cNvPr id="8" name="文本框 7">
            <a:extLst>
              <a:ext uri="{FF2B5EF4-FFF2-40B4-BE49-F238E27FC236}">
                <a16:creationId xmlns:a16="http://schemas.microsoft.com/office/drawing/2014/main" id="{5FFAA7E7-B957-4365-9B7B-4D8E839D2884}"/>
              </a:ext>
            </a:extLst>
          </p:cNvPr>
          <p:cNvSpPr txBox="1"/>
          <p:nvPr/>
        </p:nvSpPr>
        <p:spPr>
          <a:xfrm>
            <a:off x="903331" y="5576676"/>
            <a:ext cx="2761881" cy="369332"/>
          </a:xfrm>
          <a:prstGeom prst="rect">
            <a:avLst/>
          </a:prstGeom>
          <a:noFill/>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Figure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9</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Self-Attention</a:t>
            </a:r>
            <a:endParaRPr lang="zh-CN" altLang="en-US" baseline="30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id="{F97BC545-D086-480C-8E7D-D9E22F5318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13" y="1272119"/>
            <a:ext cx="4477719" cy="4231803"/>
          </a:xfrm>
          <a:prstGeom prst="rect">
            <a:avLst/>
          </a:prstGeom>
        </p:spPr>
      </p:pic>
      <p:sp>
        <p:nvSpPr>
          <p:cNvPr id="10" name="箭头: 右 9">
            <a:extLst>
              <a:ext uri="{FF2B5EF4-FFF2-40B4-BE49-F238E27FC236}">
                <a16:creationId xmlns:a16="http://schemas.microsoft.com/office/drawing/2014/main" id="{5EC17CCC-8780-47A5-BC3B-C90747C17F06}"/>
              </a:ext>
            </a:extLst>
          </p:cNvPr>
          <p:cNvSpPr/>
          <p:nvPr/>
        </p:nvSpPr>
        <p:spPr>
          <a:xfrm>
            <a:off x="4674199" y="3231861"/>
            <a:ext cx="1421801" cy="197139"/>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pic>
        <p:nvPicPr>
          <p:cNvPr id="11" name="图片 10">
            <a:extLst>
              <a:ext uri="{FF2B5EF4-FFF2-40B4-BE49-F238E27FC236}">
                <a16:creationId xmlns:a16="http://schemas.microsoft.com/office/drawing/2014/main" id="{6E875F4B-0F79-4B37-8C44-68D10A9F75F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51501" y="1340036"/>
            <a:ext cx="4186703" cy="4086543"/>
          </a:xfrm>
          <a:prstGeom prst="rect">
            <a:avLst/>
          </a:prstGeom>
        </p:spPr>
      </p:pic>
      <p:sp>
        <p:nvSpPr>
          <p:cNvPr id="12" name="文本框 11">
            <a:extLst>
              <a:ext uri="{FF2B5EF4-FFF2-40B4-BE49-F238E27FC236}">
                <a16:creationId xmlns:a16="http://schemas.microsoft.com/office/drawing/2014/main" id="{76B0D3A9-53E4-4A91-A0F2-FAB72EECEAF0}"/>
              </a:ext>
            </a:extLst>
          </p:cNvPr>
          <p:cNvSpPr txBox="1"/>
          <p:nvPr/>
        </p:nvSpPr>
        <p:spPr>
          <a:xfrm>
            <a:off x="6667592" y="5576676"/>
            <a:ext cx="3754520" cy="369332"/>
          </a:xfrm>
          <a:prstGeom prst="rect">
            <a:avLst/>
          </a:prstGeom>
          <a:noFill/>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Figure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18</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Multi-Head Attention</a:t>
            </a:r>
            <a:endParaRPr lang="zh-CN" altLang="en-US" baseline="30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828614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 y="0"/>
            <a:ext cx="12191746" cy="6858000"/>
          </a:xfrm>
          <a:prstGeom prst="rect">
            <a:avLst/>
          </a:prstGeom>
        </p:spPr>
      </p:pic>
      <p:pic>
        <p:nvPicPr>
          <p:cNvPr id="3" name="图片 2" descr="纯标识组合"/>
          <p:cNvPicPr>
            <a:picLocks noChangeAspect="1"/>
          </p:cNvPicPr>
          <p:nvPr/>
        </p:nvPicPr>
        <p:blipFill>
          <a:blip r:embed="rId3"/>
          <a:srcRect l="26321" t="29501" r="26973" b="29587"/>
          <a:stretch>
            <a:fillRect/>
          </a:stretch>
        </p:blipFill>
        <p:spPr>
          <a:xfrm>
            <a:off x="10146665" y="223520"/>
            <a:ext cx="1884045" cy="894080"/>
          </a:xfrm>
          <a:prstGeom prst="rect">
            <a:avLst/>
          </a:prstGeom>
        </p:spPr>
      </p:pic>
      <p:sp>
        <p:nvSpPr>
          <p:cNvPr id="4" name="文本框 3">
            <a:extLst>
              <a:ext uri="{FF2B5EF4-FFF2-40B4-BE49-F238E27FC236}">
                <a16:creationId xmlns:a16="http://schemas.microsoft.com/office/drawing/2014/main" id="{0E8C037A-4DC2-4076-8395-3681FF7C2421}"/>
              </a:ext>
            </a:extLst>
          </p:cNvPr>
          <p:cNvSpPr txBox="1"/>
          <p:nvPr/>
        </p:nvSpPr>
        <p:spPr>
          <a:xfrm>
            <a:off x="274532" y="245258"/>
            <a:ext cx="8993381" cy="584775"/>
          </a:xfrm>
          <a:prstGeom prst="rect">
            <a:avLst/>
          </a:prstGeom>
          <a:noFill/>
        </p:spPr>
        <p:txBody>
          <a:bodyPr wrap="square">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Position-wise Feed-Forward Networks</a:t>
            </a:r>
          </a:p>
        </p:txBody>
      </p:sp>
      <p:pic>
        <p:nvPicPr>
          <p:cNvPr id="8" name="图片 7">
            <a:extLst>
              <a:ext uri="{FF2B5EF4-FFF2-40B4-BE49-F238E27FC236}">
                <a16:creationId xmlns:a16="http://schemas.microsoft.com/office/drawing/2014/main" id="{EC9FC1D7-C1BE-4427-848C-AC7BA7836C2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771" y="795850"/>
            <a:ext cx="4315990" cy="5097567"/>
          </a:xfrm>
          <a:prstGeom prst="rect">
            <a:avLst/>
          </a:prstGeom>
        </p:spPr>
      </p:pic>
      <p:sp>
        <p:nvSpPr>
          <p:cNvPr id="9" name="文本框 8">
            <a:extLst>
              <a:ext uri="{FF2B5EF4-FFF2-40B4-BE49-F238E27FC236}">
                <a16:creationId xmlns:a16="http://schemas.microsoft.com/office/drawing/2014/main" id="{EBE5A31C-7CAB-40A1-B7AB-FEA0023635A1}"/>
              </a:ext>
            </a:extLst>
          </p:cNvPr>
          <p:cNvSpPr txBox="1"/>
          <p:nvPr/>
        </p:nvSpPr>
        <p:spPr>
          <a:xfrm>
            <a:off x="41140" y="5946008"/>
            <a:ext cx="5007809" cy="369332"/>
          </a:xfrm>
          <a:prstGeom prst="rect">
            <a:avLst/>
          </a:prstGeom>
          <a:noFill/>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Figure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7</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Architecture of the Transformer</a:t>
            </a:r>
            <a:endParaRPr lang="zh-CN" altLang="en-US" baseline="30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10" name="文本框 9">
                <a:extLst>
                  <a:ext uri="{FF2B5EF4-FFF2-40B4-BE49-F238E27FC236}">
                    <a16:creationId xmlns:a16="http://schemas.microsoft.com/office/drawing/2014/main" id="{CCDC5467-FFC9-45E9-95B4-BB619744D0E8}"/>
                  </a:ext>
                </a:extLst>
              </p:cNvPr>
              <p:cNvSpPr txBox="1"/>
              <p:nvPr/>
            </p:nvSpPr>
            <p:spPr>
              <a:xfrm>
                <a:off x="4647080" y="3268151"/>
                <a:ext cx="6097424" cy="523220"/>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zh-CN" altLang="en-US" sz="2800">
                          <a:solidFill>
                            <a:schemeClr val="tx1">
                              <a:lumMod val="65000"/>
                              <a:lumOff val="35000"/>
                            </a:schemeClr>
                          </a:solidFill>
                          <a:latin typeface="微软雅黑" panose="020B0503020204020204" pitchFamily="34" charset="-122"/>
                          <a:ea typeface="微软雅黑" panose="020B0503020204020204" pitchFamily="34" charset="-122"/>
                        </a:rPr>
                        <m:t>𝐹𝐹𝑁</m:t>
                      </m:r>
                      <m:d>
                        <m:dPr>
                          <m:ctrlPr>
                            <a:rPr lang="zh-CN" altLang="en-US" sz="2800">
                              <a:solidFill>
                                <a:schemeClr val="tx1">
                                  <a:lumMod val="65000"/>
                                  <a:lumOff val="35000"/>
                                </a:schemeClr>
                              </a:solidFill>
                              <a:latin typeface="微软雅黑" panose="020B0503020204020204" pitchFamily="34" charset="-122"/>
                              <a:ea typeface="微软雅黑" panose="020B0503020204020204" pitchFamily="34" charset="-122"/>
                            </a:rPr>
                          </m:ctrlPr>
                        </m:dPr>
                        <m:e>
                          <m:r>
                            <a:rPr lang="zh-CN" altLang="en-US" sz="2800">
                              <a:solidFill>
                                <a:schemeClr val="tx1">
                                  <a:lumMod val="65000"/>
                                  <a:lumOff val="35000"/>
                                </a:schemeClr>
                              </a:solidFill>
                              <a:latin typeface="微软雅黑" panose="020B0503020204020204" pitchFamily="34" charset="-122"/>
                              <a:ea typeface="微软雅黑" panose="020B0503020204020204" pitchFamily="34" charset="-122"/>
                            </a:rPr>
                            <m:t>𝑥</m:t>
                          </m:r>
                        </m:e>
                      </m:d>
                      <m:r>
                        <a:rPr lang="zh-CN" altLang="en-US" sz="2800">
                          <a:solidFill>
                            <a:schemeClr val="tx1">
                              <a:lumMod val="65000"/>
                              <a:lumOff val="35000"/>
                            </a:schemeClr>
                          </a:solidFill>
                          <a:latin typeface="微软雅黑" panose="020B0503020204020204" pitchFamily="34" charset="-122"/>
                          <a:ea typeface="微软雅黑" panose="020B0503020204020204" pitchFamily="34" charset="-122"/>
                        </a:rPr>
                        <m:t>=</m:t>
                      </m:r>
                      <m:r>
                        <a:rPr lang="zh-CN" altLang="en-US" sz="2800">
                          <a:solidFill>
                            <a:schemeClr val="tx1">
                              <a:lumMod val="65000"/>
                              <a:lumOff val="35000"/>
                            </a:schemeClr>
                          </a:solidFill>
                          <a:latin typeface="微软雅黑" panose="020B0503020204020204" pitchFamily="34" charset="-122"/>
                          <a:ea typeface="微软雅黑" panose="020B0503020204020204" pitchFamily="34" charset="-122"/>
                        </a:rPr>
                        <m:t>𝑚𝑎𝑥</m:t>
                      </m:r>
                      <m:d>
                        <m:dPr>
                          <m:sepChr m:val=","/>
                          <m:ctrlPr>
                            <a:rPr lang="zh-CN" altLang="en-US" sz="2800">
                              <a:solidFill>
                                <a:schemeClr val="tx1">
                                  <a:lumMod val="65000"/>
                                  <a:lumOff val="35000"/>
                                </a:schemeClr>
                              </a:solidFill>
                              <a:latin typeface="微软雅黑" panose="020B0503020204020204" pitchFamily="34" charset="-122"/>
                              <a:ea typeface="微软雅黑" panose="020B0503020204020204" pitchFamily="34" charset="-122"/>
                            </a:rPr>
                          </m:ctrlPr>
                        </m:dPr>
                        <m:e>
                          <m:r>
                            <a:rPr lang="zh-CN" altLang="en-US" sz="2800">
                              <a:solidFill>
                                <a:schemeClr val="tx1">
                                  <a:lumMod val="65000"/>
                                  <a:lumOff val="35000"/>
                                </a:schemeClr>
                              </a:solidFill>
                              <a:latin typeface="微软雅黑" panose="020B0503020204020204" pitchFamily="34" charset="-122"/>
                              <a:ea typeface="微软雅黑" panose="020B0503020204020204" pitchFamily="34" charset="-122"/>
                            </a:rPr>
                            <m:t>0</m:t>
                          </m:r>
                        </m:e>
                        <m:e>
                          <m:r>
                            <a:rPr lang="zh-CN" altLang="en-US" sz="2800">
                              <a:solidFill>
                                <a:schemeClr val="tx1">
                                  <a:lumMod val="65000"/>
                                  <a:lumOff val="35000"/>
                                </a:schemeClr>
                              </a:solidFill>
                              <a:latin typeface="微软雅黑" panose="020B0503020204020204" pitchFamily="34" charset="-122"/>
                              <a:ea typeface="微软雅黑" panose="020B0503020204020204" pitchFamily="34" charset="-122"/>
                            </a:rPr>
                            <m:t>𝑥</m:t>
                          </m:r>
                          <m:sSub>
                            <m:sSubPr>
                              <m:ctrlPr>
                                <a:rPr lang="zh-CN" altLang="en-US" sz="2800">
                                  <a:solidFill>
                                    <a:schemeClr val="tx1">
                                      <a:lumMod val="65000"/>
                                      <a:lumOff val="35000"/>
                                    </a:schemeClr>
                                  </a:solidFill>
                                  <a:latin typeface="微软雅黑" panose="020B0503020204020204" pitchFamily="34" charset="-122"/>
                                  <a:ea typeface="微软雅黑" panose="020B0503020204020204" pitchFamily="34" charset="-122"/>
                                </a:rPr>
                              </m:ctrlPr>
                            </m:sSubPr>
                            <m:e>
                              <m:r>
                                <a:rPr lang="zh-CN" altLang="en-US" sz="2800">
                                  <a:solidFill>
                                    <a:schemeClr val="tx1">
                                      <a:lumMod val="65000"/>
                                      <a:lumOff val="35000"/>
                                    </a:schemeClr>
                                  </a:solidFill>
                                  <a:latin typeface="微软雅黑" panose="020B0503020204020204" pitchFamily="34" charset="-122"/>
                                  <a:ea typeface="微软雅黑" panose="020B0503020204020204" pitchFamily="34" charset="-122"/>
                                </a:rPr>
                                <m:t>𝑊</m:t>
                              </m:r>
                            </m:e>
                            <m:sub>
                              <m:r>
                                <a:rPr lang="zh-CN" altLang="en-US" sz="2800">
                                  <a:solidFill>
                                    <a:schemeClr val="tx1">
                                      <a:lumMod val="65000"/>
                                      <a:lumOff val="35000"/>
                                    </a:schemeClr>
                                  </a:solidFill>
                                  <a:latin typeface="微软雅黑" panose="020B0503020204020204" pitchFamily="34" charset="-122"/>
                                  <a:ea typeface="微软雅黑" panose="020B0503020204020204" pitchFamily="34" charset="-122"/>
                                </a:rPr>
                                <m:t>1</m:t>
                              </m:r>
                            </m:sub>
                          </m:sSub>
                          <m:r>
                            <a:rPr lang="zh-CN" altLang="en-US" sz="2800">
                              <a:solidFill>
                                <a:schemeClr val="tx1">
                                  <a:lumMod val="65000"/>
                                  <a:lumOff val="35000"/>
                                </a:schemeClr>
                              </a:solidFill>
                              <a:latin typeface="微软雅黑" panose="020B0503020204020204" pitchFamily="34" charset="-122"/>
                              <a:ea typeface="微软雅黑" panose="020B0503020204020204" pitchFamily="34" charset="-122"/>
                            </a:rPr>
                            <m:t>+</m:t>
                          </m:r>
                          <m:sSub>
                            <m:sSubPr>
                              <m:ctrlPr>
                                <a:rPr lang="zh-CN" altLang="en-US" sz="2800">
                                  <a:solidFill>
                                    <a:schemeClr val="tx1">
                                      <a:lumMod val="65000"/>
                                      <a:lumOff val="35000"/>
                                    </a:schemeClr>
                                  </a:solidFill>
                                  <a:latin typeface="微软雅黑" panose="020B0503020204020204" pitchFamily="34" charset="-122"/>
                                  <a:ea typeface="微软雅黑" panose="020B0503020204020204" pitchFamily="34" charset="-122"/>
                                </a:rPr>
                              </m:ctrlPr>
                            </m:sSubPr>
                            <m:e>
                              <m:r>
                                <a:rPr lang="zh-CN" altLang="en-US" sz="2800">
                                  <a:solidFill>
                                    <a:schemeClr val="tx1">
                                      <a:lumMod val="65000"/>
                                      <a:lumOff val="35000"/>
                                    </a:schemeClr>
                                  </a:solidFill>
                                  <a:latin typeface="微软雅黑" panose="020B0503020204020204" pitchFamily="34" charset="-122"/>
                                  <a:ea typeface="微软雅黑" panose="020B0503020204020204" pitchFamily="34" charset="-122"/>
                                </a:rPr>
                                <m:t>𝑏</m:t>
                              </m:r>
                            </m:e>
                            <m:sub>
                              <m:r>
                                <a:rPr lang="zh-CN" altLang="en-US" sz="2800">
                                  <a:solidFill>
                                    <a:schemeClr val="tx1">
                                      <a:lumMod val="65000"/>
                                      <a:lumOff val="35000"/>
                                    </a:schemeClr>
                                  </a:solidFill>
                                  <a:latin typeface="微软雅黑" panose="020B0503020204020204" pitchFamily="34" charset="-122"/>
                                  <a:ea typeface="微软雅黑" panose="020B0503020204020204" pitchFamily="34" charset="-122"/>
                                </a:rPr>
                                <m:t>1</m:t>
                              </m:r>
                            </m:sub>
                          </m:sSub>
                        </m:e>
                      </m:d>
                      <m:sSub>
                        <m:sSubPr>
                          <m:ctrlPr>
                            <a:rPr lang="zh-CN" altLang="en-US" sz="2800">
                              <a:solidFill>
                                <a:schemeClr val="tx1">
                                  <a:lumMod val="65000"/>
                                  <a:lumOff val="35000"/>
                                </a:schemeClr>
                              </a:solidFill>
                              <a:latin typeface="微软雅黑" panose="020B0503020204020204" pitchFamily="34" charset="-122"/>
                              <a:ea typeface="微软雅黑" panose="020B0503020204020204" pitchFamily="34" charset="-122"/>
                            </a:rPr>
                          </m:ctrlPr>
                        </m:sSubPr>
                        <m:e>
                          <m:r>
                            <a:rPr lang="zh-CN" altLang="en-US" sz="2800">
                              <a:solidFill>
                                <a:schemeClr val="tx1">
                                  <a:lumMod val="65000"/>
                                  <a:lumOff val="35000"/>
                                </a:schemeClr>
                              </a:solidFill>
                              <a:latin typeface="微软雅黑" panose="020B0503020204020204" pitchFamily="34" charset="-122"/>
                              <a:ea typeface="微软雅黑" panose="020B0503020204020204" pitchFamily="34" charset="-122"/>
                            </a:rPr>
                            <m:t>𝑊</m:t>
                          </m:r>
                        </m:e>
                        <m:sub>
                          <m:r>
                            <a:rPr lang="zh-CN" altLang="en-US" sz="2800">
                              <a:solidFill>
                                <a:schemeClr val="tx1">
                                  <a:lumMod val="65000"/>
                                  <a:lumOff val="35000"/>
                                </a:schemeClr>
                              </a:solidFill>
                              <a:latin typeface="微软雅黑" panose="020B0503020204020204" pitchFamily="34" charset="-122"/>
                              <a:ea typeface="微软雅黑" panose="020B0503020204020204" pitchFamily="34" charset="-122"/>
                            </a:rPr>
                            <m:t>2</m:t>
                          </m:r>
                        </m:sub>
                      </m:sSub>
                      <m:r>
                        <a:rPr lang="zh-CN" altLang="en-US" sz="2800">
                          <a:solidFill>
                            <a:schemeClr val="tx1">
                              <a:lumMod val="65000"/>
                              <a:lumOff val="35000"/>
                            </a:schemeClr>
                          </a:solidFill>
                          <a:latin typeface="微软雅黑" panose="020B0503020204020204" pitchFamily="34" charset="-122"/>
                          <a:ea typeface="微软雅黑" panose="020B0503020204020204" pitchFamily="34" charset="-122"/>
                        </a:rPr>
                        <m:t>+</m:t>
                      </m:r>
                      <m:sSub>
                        <m:sSubPr>
                          <m:ctrlPr>
                            <a:rPr lang="zh-CN" altLang="en-US" sz="2800">
                              <a:solidFill>
                                <a:schemeClr val="tx1">
                                  <a:lumMod val="65000"/>
                                  <a:lumOff val="35000"/>
                                </a:schemeClr>
                              </a:solidFill>
                              <a:latin typeface="微软雅黑" panose="020B0503020204020204" pitchFamily="34" charset="-122"/>
                              <a:ea typeface="微软雅黑" panose="020B0503020204020204" pitchFamily="34" charset="-122"/>
                            </a:rPr>
                          </m:ctrlPr>
                        </m:sSubPr>
                        <m:e>
                          <m:r>
                            <a:rPr lang="zh-CN" altLang="en-US" sz="2800">
                              <a:solidFill>
                                <a:schemeClr val="tx1">
                                  <a:lumMod val="65000"/>
                                  <a:lumOff val="35000"/>
                                </a:schemeClr>
                              </a:solidFill>
                              <a:latin typeface="微软雅黑" panose="020B0503020204020204" pitchFamily="34" charset="-122"/>
                              <a:ea typeface="微软雅黑" panose="020B0503020204020204" pitchFamily="34" charset="-122"/>
                            </a:rPr>
                            <m:t>𝑏</m:t>
                          </m:r>
                        </m:e>
                        <m:sub>
                          <m:r>
                            <a:rPr lang="zh-CN" altLang="en-US" sz="2800">
                              <a:solidFill>
                                <a:schemeClr val="tx1">
                                  <a:lumMod val="65000"/>
                                  <a:lumOff val="35000"/>
                                </a:schemeClr>
                              </a:solidFill>
                              <a:latin typeface="微软雅黑" panose="020B0503020204020204" pitchFamily="34" charset="-122"/>
                              <a:ea typeface="微软雅黑" panose="020B0503020204020204" pitchFamily="34" charset="-122"/>
                            </a:rPr>
                            <m:t>2</m:t>
                          </m:r>
                        </m:sub>
                      </m:sSub>
                    </m:oMath>
                  </m:oMathPara>
                </a14:m>
                <a:endParaRPr lang="zh-CN" altLang="en-US" sz="2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mc:Choice>
        <mc:Fallback>
          <p:sp>
            <p:nvSpPr>
              <p:cNvPr id="10" name="文本框 9">
                <a:extLst>
                  <a:ext uri="{FF2B5EF4-FFF2-40B4-BE49-F238E27FC236}">
                    <a16:creationId xmlns:a16="http://schemas.microsoft.com/office/drawing/2014/main" id="{CCDC5467-FFC9-45E9-95B4-BB619744D0E8}"/>
                  </a:ext>
                </a:extLst>
              </p:cNvPr>
              <p:cNvSpPr txBox="1">
                <a:spLocks noRot="1" noChangeAspect="1" noMove="1" noResize="1" noEditPoints="1" noAdjustHandles="1" noChangeArrowheads="1" noChangeShapeType="1" noTextEdit="1"/>
              </p:cNvSpPr>
              <p:nvPr/>
            </p:nvSpPr>
            <p:spPr>
              <a:xfrm>
                <a:off x="4647080" y="3268151"/>
                <a:ext cx="6097424" cy="523220"/>
              </a:xfrm>
              <a:prstGeom prst="rect">
                <a:avLst/>
              </a:prstGeom>
              <a:blipFill>
                <a:blip r:embed="rId5"/>
                <a:stretch>
                  <a:fillRect/>
                </a:stretch>
              </a:blipFill>
            </p:spPr>
            <p:txBody>
              <a:bodyPr/>
              <a:lstStyle/>
              <a:p>
                <a:r>
                  <a:rPr lang="zh-CN" altLang="en-US">
                    <a:noFill/>
                  </a:rPr>
                  <a:t> </a:t>
                </a:r>
              </a:p>
            </p:txBody>
          </p:sp>
        </mc:Fallback>
      </mc:AlternateContent>
      <p:sp>
        <p:nvSpPr>
          <p:cNvPr id="11" name="左大括号 10">
            <a:extLst>
              <a:ext uri="{FF2B5EF4-FFF2-40B4-BE49-F238E27FC236}">
                <a16:creationId xmlns:a16="http://schemas.microsoft.com/office/drawing/2014/main" id="{A8F58D6A-F867-4D3F-ABD1-933F071F8C12}"/>
              </a:ext>
            </a:extLst>
          </p:cNvPr>
          <p:cNvSpPr/>
          <p:nvPr/>
        </p:nvSpPr>
        <p:spPr>
          <a:xfrm rot="5400000">
            <a:off x="8159557" y="2441809"/>
            <a:ext cx="477949" cy="1174742"/>
          </a:xfrm>
          <a:prstGeom prst="leftBrace">
            <a:avLst/>
          </a:pr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zh-CN" altLang="en-US">
              <a:solidFill>
                <a:schemeClr val="accent6">
                  <a:lumMod val="75000"/>
                </a:schemeClr>
              </a:solidFill>
            </a:endParaRPr>
          </a:p>
        </p:txBody>
      </p:sp>
      <p:sp>
        <p:nvSpPr>
          <p:cNvPr id="12" name="文本框 11">
            <a:extLst>
              <a:ext uri="{FF2B5EF4-FFF2-40B4-BE49-F238E27FC236}">
                <a16:creationId xmlns:a16="http://schemas.microsoft.com/office/drawing/2014/main" id="{B73D6285-743A-4C0F-BE36-D77C77FF63A5}"/>
              </a:ext>
            </a:extLst>
          </p:cNvPr>
          <p:cNvSpPr txBox="1"/>
          <p:nvPr/>
        </p:nvSpPr>
        <p:spPr>
          <a:xfrm>
            <a:off x="7643163" y="2366566"/>
            <a:ext cx="1510735" cy="369332"/>
          </a:xfrm>
          <a:prstGeom prst="rect">
            <a:avLst/>
          </a:prstGeom>
          <a:noFill/>
        </p:spPr>
        <p:txBody>
          <a:bodyPr wrap="none" rtlCol="0">
            <a:spAutoFit/>
          </a:bodyPr>
          <a:lstStyle/>
          <a:p>
            <a:r>
              <a:rPr lang="en-US" altLang="zh-CN" dirty="0">
                <a:solidFill>
                  <a:schemeClr val="accent6">
                    <a:lumMod val="75000"/>
                  </a:schemeClr>
                </a:solidFill>
                <a:latin typeface="微软雅黑" panose="020B0503020204020204" pitchFamily="34" charset="-122"/>
                <a:ea typeface="微软雅黑" panose="020B0503020204020204" pitchFamily="34" charset="-122"/>
              </a:rPr>
              <a:t>Linear Layer</a:t>
            </a:r>
            <a:endParaRPr lang="zh-CN" altLang="en-US" dirty="0">
              <a:solidFill>
                <a:schemeClr val="accent6">
                  <a:lumMod val="75000"/>
                </a:schemeClr>
              </a:solidFill>
              <a:latin typeface="微软雅黑" panose="020B0503020204020204" pitchFamily="34" charset="-122"/>
              <a:ea typeface="微软雅黑" panose="020B0503020204020204" pitchFamily="34" charset="-122"/>
            </a:endParaRPr>
          </a:p>
        </p:txBody>
      </p:sp>
      <p:sp>
        <p:nvSpPr>
          <p:cNvPr id="13" name="左大括号 12">
            <a:extLst>
              <a:ext uri="{FF2B5EF4-FFF2-40B4-BE49-F238E27FC236}">
                <a16:creationId xmlns:a16="http://schemas.microsoft.com/office/drawing/2014/main" id="{A5F68779-5543-48B5-BBEE-F3544FB80E0E}"/>
              </a:ext>
            </a:extLst>
          </p:cNvPr>
          <p:cNvSpPr/>
          <p:nvPr/>
        </p:nvSpPr>
        <p:spPr>
          <a:xfrm rot="16200000">
            <a:off x="7676873" y="2750807"/>
            <a:ext cx="477949" cy="2558859"/>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lang="zh-CN" altLang="en-US">
              <a:solidFill>
                <a:schemeClr val="accent6">
                  <a:lumMod val="75000"/>
                </a:schemeClr>
              </a:solidFill>
            </a:endParaRPr>
          </a:p>
        </p:txBody>
      </p:sp>
      <p:sp>
        <p:nvSpPr>
          <p:cNvPr id="14" name="文本框 13">
            <a:extLst>
              <a:ext uri="{FF2B5EF4-FFF2-40B4-BE49-F238E27FC236}">
                <a16:creationId xmlns:a16="http://schemas.microsoft.com/office/drawing/2014/main" id="{35A963A1-7D34-44B0-ADD5-C43E3899F601}"/>
              </a:ext>
            </a:extLst>
          </p:cNvPr>
          <p:cNvSpPr txBox="1"/>
          <p:nvPr/>
        </p:nvSpPr>
        <p:spPr>
          <a:xfrm>
            <a:off x="7541802" y="4377883"/>
            <a:ext cx="748090" cy="369332"/>
          </a:xfrm>
          <a:prstGeom prst="rect">
            <a:avLst/>
          </a:prstGeom>
          <a:noFill/>
        </p:spPr>
        <p:txBody>
          <a:bodyPr wrap="none" rtlCol="0">
            <a:spAutoFit/>
          </a:bodyPr>
          <a:lstStyle/>
          <a:p>
            <a:r>
              <a:rPr lang="en-US" altLang="zh-CN" dirty="0" err="1">
                <a:solidFill>
                  <a:schemeClr val="accent4">
                    <a:lumMod val="75000"/>
                  </a:schemeClr>
                </a:solidFill>
                <a:latin typeface="微软雅黑" panose="020B0503020204020204" pitchFamily="34" charset="-122"/>
                <a:ea typeface="微软雅黑" panose="020B0503020204020204" pitchFamily="34" charset="-122"/>
              </a:rPr>
              <a:t>ReLU</a:t>
            </a:r>
            <a:endParaRPr lang="zh-CN" altLang="en-US" dirty="0">
              <a:solidFill>
                <a:schemeClr val="accent4">
                  <a:lumMod val="75000"/>
                </a:schemeClr>
              </a:solidFill>
              <a:latin typeface="微软雅黑" panose="020B0503020204020204" pitchFamily="34" charset="-122"/>
              <a:ea typeface="微软雅黑" panose="020B0503020204020204" pitchFamily="34" charset="-122"/>
            </a:endParaRPr>
          </a:p>
        </p:txBody>
      </p:sp>
      <p:sp>
        <p:nvSpPr>
          <p:cNvPr id="15" name="左大括号 14">
            <a:extLst>
              <a:ext uri="{FF2B5EF4-FFF2-40B4-BE49-F238E27FC236}">
                <a16:creationId xmlns:a16="http://schemas.microsoft.com/office/drawing/2014/main" id="{548CAE10-0621-4B41-B252-E4A756BF1261}"/>
              </a:ext>
            </a:extLst>
          </p:cNvPr>
          <p:cNvSpPr/>
          <p:nvPr/>
        </p:nvSpPr>
        <p:spPr>
          <a:xfrm rot="16200000">
            <a:off x="8292169" y="3136565"/>
            <a:ext cx="477949" cy="378945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accent6">
                  <a:lumMod val="75000"/>
                </a:schemeClr>
              </a:solidFill>
            </a:endParaRPr>
          </a:p>
        </p:txBody>
      </p:sp>
      <p:sp>
        <p:nvSpPr>
          <p:cNvPr id="16" name="文本框 15">
            <a:extLst>
              <a:ext uri="{FF2B5EF4-FFF2-40B4-BE49-F238E27FC236}">
                <a16:creationId xmlns:a16="http://schemas.microsoft.com/office/drawing/2014/main" id="{5B0748F4-C569-4062-AAEA-18C6BE3ABE61}"/>
              </a:ext>
            </a:extLst>
          </p:cNvPr>
          <p:cNvSpPr txBox="1"/>
          <p:nvPr/>
        </p:nvSpPr>
        <p:spPr>
          <a:xfrm>
            <a:off x="7775775" y="5395738"/>
            <a:ext cx="1510735" cy="369332"/>
          </a:xfrm>
          <a:prstGeom prst="rect">
            <a:avLst/>
          </a:prstGeom>
          <a:noFill/>
        </p:spPr>
        <p:txBody>
          <a:bodyPr wrap="none" rtlCol="0">
            <a:spAutoFit/>
          </a:bodyPr>
          <a:lstStyle/>
          <a:p>
            <a:r>
              <a:rPr lang="en-US" altLang="zh-CN" dirty="0">
                <a:solidFill>
                  <a:schemeClr val="accent1">
                    <a:lumMod val="75000"/>
                  </a:schemeClr>
                </a:solidFill>
                <a:latin typeface="微软雅黑" panose="020B0503020204020204" pitchFamily="34" charset="-122"/>
                <a:ea typeface="微软雅黑" panose="020B0503020204020204" pitchFamily="34" charset="-122"/>
              </a:rPr>
              <a:t>Linear Layer</a:t>
            </a:r>
            <a:endParaRPr lang="zh-CN" altLang="en-US"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18" name="文本框 17">
            <a:extLst>
              <a:ext uri="{FF2B5EF4-FFF2-40B4-BE49-F238E27FC236}">
                <a16:creationId xmlns:a16="http://schemas.microsoft.com/office/drawing/2014/main" id="{893F9DC9-1E44-419A-8E39-8C73A3087FF0}"/>
              </a:ext>
            </a:extLst>
          </p:cNvPr>
          <p:cNvSpPr txBox="1"/>
          <p:nvPr/>
        </p:nvSpPr>
        <p:spPr>
          <a:xfrm>
            <a:off x="4846839" y="1402760"/>
            <a:ext cx="6138016" cy="646331"/>
          </a:xfrm>
          <a:prstGeom prst="rect">
            <a:avLst/>
          </a:prstGeom>
          <a:noFill/>
        </p:spPr>
        <p:txBody>
          <a:bodyPr wrap="square">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Adding non-linear factors to the model to enable it to handle more complex information.</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8920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 y="0"/>
            <a:ext cx="12191746" cy="6858000"/>
          </a:xfrm>
          <a:prstGeom prst="rect">
            <a:avLst/>
          </a:prstGeom>
        </p:spPr>
      </p:pic>
      <p:pic>
        <p:nvPicPr>
          <p:cNvPr id="3" name="图片 2" descr="纯标识组合"/>
          <p:cNvPicPr>
            <a:picLocks noChangeAspect="1"/>
          </p:cNvPicPr>
          <p:nvPr/>
        </p:nvPicPr>
        <p:blipFill>
          <a:blip r:embed="rId3"/>
          <a:srcRect l="26321" t="29501" r="26973" b="29587"/>
          <a:stretch>
            <a:fillRect/>
          </a:stretch>
        </p:blipFill>
        <p:spPr>
          <a:xfrm>
            <a:off x="10146665" y="223520"/>
            <a:ext cx="1884045" cy="894080"/>
          </a:xfrm>
          <a:prstGeom prst="rect">
            <a:avLst/>
          </a:prstGeom>
        </p:spPr>
      </p:pic>
      <p:sp>
        <p:nvSpPr>
          <p:cNvPr id="4" name="文本框 3">
            <a:extLst>
              <a:ext uri="{FF2B5EF4-FFF2-40B4-BE49-F238E27FC236}">
                <a16:creationId xmlns:a16="http://schemas.microsoft.com/office/drawing/2014/main" id="{0E8C037A-4DC2-4076-8395-3681FF7C2421}"/>
              </a:ext>
            </a:extLst>
          </p:cNvPr>
          <p:cNvSpPr txBox="1"/>
          <p:nvPr/>
        </p:nvSpPr>
        <p:spPr>
          <a:xfrm>
            <a:off x="274533" y="245258"/>
            <a:ext cx="4630754" cy="584775"/>
          </a:xfrm>
          <a:prstGeom prst="rect">
            <a:avLst/>
          </a:prstGeom>
          <a:noFill/>
        </p:spPr>
        <p:txBody>
          <a:bodyPr wrap="square">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Positional Encoding</a:t>
            </a:r>
          </a:p>
        </p:txBody>
      </p:sp>
      <p:sp>
        <p:nvSpPr>
          <p:cNvPr id="7" name="文本框 6">
            <a:extLst>
              <a:ext uri="{FF2B5EF4-FFF2-40B4-BE49-F238E27FC236}">
                <a16:creationId xmlns:a16="http://schemas.microsoft.com/office/drawing/2014/main" id="{23660D51-E657-43AC-AFC2-25AF9F04333E}"/>
              </a:ext>
            </a:extLst>
          </p:cNvPr>
          <p:cNvSpPr txBox="1"/>
          <p:nvPr/>
        </p:nvSpPr>
        <p:spPr>
          <a:xfrm>
            <a:off x="4320967" y="5631418"/>
            <a:ext cx="3550065" cy="369332"/>
          </a:xfrm>
          <a:prstGeom prst="rect">
            <a:avLst/>
          </a:prstGeom>
          <a:noFill/>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Figure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19</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Positional Encoding</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8" name="图片 7">
            <a:extLst>
              <a:ext uri="{FF2B5EF4-FFF2-40B4-BE49-F238E27FC236}">
                <a16:creationId xmlns:a16="http://schemas.microsoft.com/office/drawing/2014/main" id="{2CE19A93-4DC8-428B-8BDA-1201DA3C4F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8275" y="1714500"/>
            <a:ext cx="9315450" cy="3429000"/>
          </a:xfrm>
          <a:prstGeom prst="rect">
            <a:avLst/>
          </a:prstGeom>
        </p:spPr>
      </p:pic>
    </p:spTree>
    <p:extLst>
      <p:ext uri="{BB962C8B-B14F-4D97-AF65-F5344CB8AC3E}">
        <p14:creationId xmlns:p14="http://schemas.microsoft.com/office/powerpoint/2010/main" val="29138933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 y="0"/>
            <a:ext cx="12191746" cy="6858000"/>
          </a:xfrm>
          <a:prstGeom prst="rect">
            <a:avLst/>
          </a:prstGeom>
        </p:spPr>
      </p:pic>
      <p:pic>
        <p:nvPicPr>
          <p:cNvPr id="3" name="图片 2" descr="纯标识组合"/>
          <p:cNvPicPr>
            <a:picLocks noChangeAspect="1"/>
          </p:cNvPicPr>
          <p:nvPr/>
        </p:nvPicPr>
        <p:blipFill>
          <a:blip r:embed="rId3"/>
          <a:srcRect l="26321" t="29501" r="26973" b="29587"/>
          <a:stretch>
            <a:fillRect/>
          </a:stretch>
        </p:blipFill>
        <p:spPr>
          <a:xfrm>
            <a:off x="10146665" y="223520"/>
            <a:ext cx="1884045" cy="894080"/>
          </a:xfrm>
          <a:prstGeom prst="rect">
            <a:avLst/>
          </a:prstGeom>
        </p:spPr>
      </p:pic>
      <p:sp>
        <p:nvSpPr>
          <p:cNvPr id="4" name="文本框 3">
            <a:extLst>
              <a:ext uri="{FF2B5EF4-FFF2-40B4-BE49-F238E27FC236}">
                <a16:creationId xmlns:a16="http://schemas.microsoft.com/office/drawing/2014/main" id="{0E8C037A-4DC2-4076-8395-3681FF7C2421}"/>
              </a:ext>
            </a:extLst>
          </p:cNvPr>
          <p:cNvSpPr txBox="1"/>
          <p:nvPr/>
        </p:nvSpPr>
        <p:spPr>
          <a:xfrm>
            <a:off x="274533" y="245258"/>
            <a:ext cx="4630754" cy="584775"/>
          </a:xfrm>
          <a:prstGeom prst="rect">
            <a:avLst/>
          </a:prstGeom>
          <a:noFill/>
        </p:spPr>
        <p:txBody>
          <a:bodyPr wrap="square">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Positional Encoding</a:t>
            </a:r>
          </a:p>
        </p:txBody>
      </p:sp>
      <p:sp>
        <p:nvSpPr>
          <p:cNvPr id="7" name="文本框 6">
            <a:extLst>
              <a:ext uri="{FF2B5EF4-FFF2-40B4-BE49-F238E27FC236}">
                <a16:creationId xmlns:a16="http://schemas.microsoft.com/office/drawing/2014/main" id="{23660D51-E657-43AC-AFC2-25AF9F04333E}"/>
              </a:ext>
            </a:extLst>
          </p:cNvPr>
          <p:cNvSpPr txBox="1"/>
          <p:nvPr/>
        </p:nvSpPr>
        <p:spPr>
          <a:xfrm>
            <a:off x="4320967" y="5631418"/>
            <a:ext cx="3550065" cy="369332"/>
          </a:xfrm>
          <a:prstGeom prst="rect">
            <a:avLst/>
          </a:prstGeom>
          <a:noFill/>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Figure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20</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Positional Encoding</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6" name="图片 5">
            <a:extLst>
              <a:ext uri="{FF2B5EF4-FFF2-40B4-BE49-F238E27FC236}">
                <a16:creationId xmlns:a16="http://schemas.microsoft.com/office/drawing/2014/main" id="{7C31FBB9-272B-420E-97D9-9119F20FA9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3950" y="2047875"/>
            <a:ext cx="9944100" cy="2762250"/>
          </a:xfrm>
          <a:prstGeom prst="rect">
            <a:avLst/>
          </a:prstGeom>
        </p:spPr>
      </p:pic>
    </p:spTree>
    <p:extLst>
      <p:ext uri="{BB962C8B-B14F-4D97-AF65-F5344CB8AC3E}">
        <p14:creationId xmlns:p14="http://schemas.microsoft.com/office/powerpoint/2010/main" val="902573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 y="0"/>
            <a:ext cx="12191746" cy="6858000"/>
          </a:xfrm>
          <a:prstGeom prst="rect">
            <a:avLst/>
          </a:prstGeom>
        </p:spPr>
      </p:pic>
      <p:pic>
        <p:nvPicPr>
          <p:cNvPr id="3" name="图片 2" descr="纯标识组合"/>
          <p:cNvPicPr>
            <a:picLocks noChangeAspect="1"/>
          </p:cNvPicPr>
          <p:nvPr/>
        </p:nvPicPr>
        <p:blipFill>
          <a:blip r:embed="rId3"/>
          <a:srcRect l="26321" t="29501" r="26973" b="29587"/>
          <a:stretch>
            <a:fillRect/>
          </a:stretch>
        </p:blipFill>
        <p:spPr>
          <a:xfrm>
            <a:off x="10146665" y="223520"/>
            <a:ext cx="1884045" cy="894080"/>
          </a:xfrm>
          <a:prstGeom prst="rect">
            <a:avLst/>
          </a:prstGeom>
        </p:spPr>
      </p:pic>
      <p:sp>
        <p:nvSpPr>
          <p:cNvPr id="4" name="文本框 3">
            <a:extLst>
              <a:ext uri="{FF2B5EF4-FFF2-40B4-BE49-F238E27FC236}">
                <a16:creationId xmlns:a16="http://schemas.microsoft.com/office/drawing/2014/main" id="{DBB3A702-FD75-4ECF-817E-CB37B4671E71}"/>
              </a:ext>
            </a:extLst>
          </p:cNvPr>
          <p:cNvSpPr txBox="1"/>
          <p:nvPr/>
        </p:nvSpPr>
        <p:spPr>
          <a:xfrm>
            <a:off x="274533" y="245258"/>
            <a:ext cx="4630754" cy="584775"/>
          </a:xfrm>
          <a:prstGeom prst="rect">
            <a:avLst/>
          </a:prstGeom>
          <a:noFill/>
        </p:spPr>
        <p:txBody>
          <a:bodyPr wrap="square">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Conclusion</a:t>
            </a:r>
          </a:p>
        </p:txBody>
      </p:sp>
      <p:graphicFrame>
        <p:nvGraphicFramePr>
          <p:cNvPr id="6" name="图示 5">
            <a:extLst>
              <a:ext uri="{FF2B5EF4-FFF2-40B4-BE49-F238E27FC236}">
                <a16:creationId xmlns:a16="http://schemas.microsoft.com/office/drawing/2014/main" id="{D4D74438-281E-46AD-B9B5-66616E4FE4CC}"/>
              </a:ext>
            </a:extLst>
          </p:cNvPr>
          <p:cNvGraphicFramePr/>
          <p:nvPr>
            <p:extLst>
              <p:ext uri="{D42A27DB-BD31-4B8C-83A1-F6EECF244321}">
                <p14:modId xmlns:p14="http://schemas.microsoft.com/office/powerpoint/2010/main" val="3953684136"/>
              </p:ext>
            </p:extLst>
          </p:nvPr>
        </p:nvGraphicFramePr>
        <p:xfrm>
          <a:off x="2823583" y="1813845"/>
          <a:ext cx="6544833" cy="32303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37867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 y="0"/>
            <a:ext cx="12191746" cy="6858000"/>
          </a:xfrm>
          <a:prstGeom prst="rect">
            <a:avLst/>
          </a:prstGeom>
        </p:spPr>
      </p:pic>
      <p:pic>
        <p:nvPicPr>
          <p:cNvPr id="3" name="图片 2" descr="纯标识组合"/>
          <p:cNvPicPr>
            <a:picLocks noChangeAspect="1"/>
          </p:cNvPicPr>
          <p:nvPr/>
        </p:nvPicPr>
        <p:blipFill>
          <a:blip r:embed="rId3"/>
          <a:srcRect l="26321" t="29501" r="26973" b="29587"/>
          <a:stretch>
            <a:fillRect/>
          </a:stretch>
        </p:blipFill>
        <p:spPr>
          <a:xfrm>
            <a:off x="10146665" y="223520"/>
            <a:ext cx="1884045" cy="894080"/>
          </a:xfrm>
          <a:prstGeom prst="rect">
            <a:avLst/>
          </a:prstGeom>
        </p:spPr>
      </p:pic>
      <p:pic>
        <p:nvPicPr>
          <p:cNvPr id="4" name="图片 3">
            <a:extLst>
              <a:ext uri="{FF2B5EF4-FFF2-40B4-BE49-F238E27FC236}">
                <a16:creationId xmlns:a16="http://schemas.microsoft.com/office/drawing/2014/main" id="{32AAA0B6-5F29-4633-A57A-7A4C151AAD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7825" y="2057400"/>
            <a:ext cx="8896350" cy="2743200"/>
          </a:xfrm>
          <a:prstGeom prst="rect">
            <a:avLst/>
          </a:prstGeom>
        </p:spPr>
      </p:pic>
      <p:sp>
        <p:nvSpPr>
          <p:cNvPr id="6" name="文本框 5">
            <a:extLst>
              <a:ext uri="{FF2B5EF4-FFF2-40B4-BE49-F238E27FC236}">
                <a16:creationId xmlns:a16="http://schemas.microsoft.com/office/drawing/2014/main" id="{1CD2B27C-FBAF-41F7-969E-ADF3F41D35A2}"/>
              </a:ext>
            </a:extLst>
          </p:cNvPr>
          <p:cNvSpPr txBox="1"/>
          <p:nvPr/>
        </p:nvSpPr>
        <p:spPr>
          <a:xfrm>
            <a:off x="274532" y="245258"/>
            <a:ext cx="6690289" cy="584775"/>
          </a:xfrm>
          <a:prstGeom prst="rect">
            <a:avLst/>
          </a:prstGeom>
          <a:noFill/>
        </p:spPr>
        <p:txBody>
          <a:bodyPr wrap="square">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Attention Is Not All You Need </a:t>
            </a:r>
          </a:p>
        </p:txBody>
      </p:sp>
      <p:sp>
        <p:nvSpPr>
          <p:cNvPr id="7" name="文本框 6">
            <a:extLst>
              <a:ext uri="{FF2B5EF4-FFF2-40B4-BE49-F238E27FC236}">
                <a16:creationId xmlns:a16="http://schemas.microsoft.com/office/drawing/2014/main" id="{21441175-1B87-41AA-918D-B044F5E2A104}"/>
              </a:ext>
            </a:extLst>
          </p:cNvPr>
          <p:cNvSpPr txBox="1"/>
          <p:nvPr/>
        </p:nvSpPr>
        <p:spPr>
          <a:xfrm>
            <a:off x="3775416" y="5740400"/>
            <a:ext cx="4641168" cy="369332"/>
          </a:xfrm>
          <a:prstGeom prst="rect">
            <a:avLst/>
          </a:prstGeom>
          <a:noFill/>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Figure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21</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Attention Is Not All You Need</a:t>
            </a:r>
            <a:endParaRPr lang="zh-CN" altLang="en-US" baseline="30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54512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 y="0"/>
            <a:ext cx="12191746" cy="6858000"/>
          </a:xfrm>
          <a:prstGeom prst="rect">
            <a:avLst/>
          </a:prstGeom>
        </p:spPr>
      </p:pic>
      <p:pic>
        <p:nvPicPr>
          <p:cNvPr id="3" name="图片 2" descr="纯标识组合"/>
          <p:cNvPicPr>
            <a:picLocks noChangeAspect="1"/>
          </p:cNvPicPr>
          <p:nvPr/>
        </p:nvPicPr>
        <p:blipFill>
          <a:blip r:embed="rId3"/>
          <a:srcRect l="26321" t="29501" r="26973" b="29587"/>
          <a:stretch>
            <a:fillRect/>
          </a:stretch>
        </p:blipFill>
        <p:spPr>
          <a:xfrm>
            <a:off x="10146665" y="223520"/>
            <a:ext cx="1884045" cy="894080"/>
          </a:xfrm>
          <a:prstGeom prst="rect">
            <a:avLst/>
          </a:prstGeom>
        </p:spPr>
      </p:pic>
      <p:sp>
        <p:nvSpPr>
          <p:cNvPr id="6" name="文本框 5">
            <a:extLst>
              <a:ext uri="{FF2B5EF4-FFF2-40B4-BE49-F238E27FC236}">
                <a16:creationId xmlns:a16="http://schemas.microsoft.com/office/drawing/2014/main" id="{1AC7F099-40CA-42B5-B130-7F819FB8241B}"/>
              </a:ext>
            </a:extLst>
          </p:cNvPr>
          <p:cNvSpPr txBox="1"/>
          <p:nvPr/>
        </p:nvSpPr>
        <p:spPr>
          <a:xfrm>
            <a:off x="552272" y="993686"/>
            <a:ext cx="9647134" cy="2951898"/>
          </a:xfrm>
          <a:prstGeom prst="rect">
            <a:avLst/>
          </a:prstGeom>
          <a:noFill/>
        </p:spPr>
        <p:txBody>
          <a:bodyPr wrap="square">
            <a:spAutoFit/>
          </a:bodyPr>
          <a:lstStyle/>
          <a:p>
            <a:pPr>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[1] Xavier </a:t>
            </a:r>
            <a:r>
              <a:rPr lang="en-US" altLang="zh-CN" dirty="0" err="1">
                <a:solidFill>
                  <a:schemeClr val="tx1">
                    <a:lumMod val="65000"/>
                    <a:lumOff val="35000"/>
                  </a:schemeClr>
                </a:solidFill>
                <a:latin typeface="微软雅黑" panose="020B0503020204020204" pitchFamily="34" charset="-122"/>
                <a:ea typeface="微软雅黑" panose="020B0503020204020204" pitchFamily="34" charset="-122"/>
              </a:rPr>
              <a:t>Amatriain</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 Transformer models: an introduction and catalog, 2023.</a:t>
            </a:r>
          </a:p>
          <a:p>
            <a:pPr>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[2] Ashish Vaswani, Noam </a:t>
            </a:r>
            <a:r>
              <a:rPr lang="en-US" altLang="zh-CN" dirty="0" err="1">
                <a:solidFill>
                  <a:schemeClr val="tx1">
                    <a:lumMod val="65000"/>
                    <a:lumOff val="35000"/>
                  </a:schemeClr>
                </a:solidFill>
                <a:latin typeface="微软雅黑" panose="020B0503020204020204" pitchFamily="34" charset="-122"/>
                <a:ea typeface="微软雅黑" panose="020B0503020204020204" pitchFamily="34" charset="-122"/>
              </a:rPr>
              <a:t>Shazeer</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 Niki Parmar, Jakob </a:t>
            </a:r>
            <a:r>
              <a:rPr lang="en-US" altLang="zh-CN" dirty="0" err="1">
                <a:solidFill>
                  <a:schemeClr val="tx1">
                    <a:lumMod val="65000"/>
                    <a:lumOff val="35000"/>
                  </a:schemeClr>
                </a:solidFill>
                <a:latin typeface="微软雅黑" panose="020B0503020204020204" pitchFamily="34" charset="-122"/>
                <a:ea typeface="微软雅黑" panose="020B0503020204020204" pitchFamily="34" charset="-122"/>
              </a:rPr>
              <a:t>Uszkoreit</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err="1">
                <a:solidFill>
                  <a:schemeClr val="tx1">
                    <a:lumMod val="65000"/>
                    <a:lumOff val="35000"/>
                  </a:schemeClr>
                </a:solidFill>
                <a:latin typeface="微软雅黑" panose="020B0503020204020204" pitchFamily="34" charset="-122"/>
                <a:ea typeface="微软雅黑" panose="020B0503020204020204" pitchFamily="34" charset="-122"/>
              </a:rPr>
              <a:t>Llion</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 Jones, Aidan N. Gomez, Lukasz Kaiser, and </a:t>
            </a:r>
            <a:r>
              <a:rPr lang="en-US" altLang="zh-CN" dirty="0" err="1">
                <a:solidFill>
                  <a:schemeClr val="tx1">
                    <a:lumMod val="65000"/>
                    <a:lumOff val="35000"/>
                  </a:schemeClr>
                </a:solidFill>
                <a:latin typeface="微软雅黑" panose="020B0503020204020204" pitchFamily="34" charset="-122"/>
                <a:ea typeface="微软雅黑" panose="020B0503020204020204" pitchFamily="34" charset="-122"/>
              </a:rPr>
              <a:t>Illia</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err="1">
                <a:solidFill>
                  <a:schemeClr val="tx1">
                    <a:lumMod val="65000"/>
                    <a:lumOff val="35000"/>
                  </a:schemeClr>
                </a:solidFill>
                <a:latin typeface="微软雅黑" panose="020B0503020204020204" pitchFamily="34" charset="-122"/>
                <a:ea typeface="微软雅黑" panose="020B0503020204020204" pitchFamily="34" charset="-122"/>
              </a:rPr>
              <a:t>Polosukhin</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 Attention is all you need, 2017.</a:t>
            </a:r>
          </a:p>
          <a:p>
            <a:pPr>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[3] Jay </a:t>
            </a:r>
            <a:r>
              <a:rPr lang="en-US" altLang="zh-CN" dirty="0" err="1">
                <a:solidFill>
                  <a:schemeClr val="tx1">
                    <a:lumMod val="65000"/>
                    <a:lumOff val="35000"/>
                  </a:schemeClr>
                </a:solidFill>
                <a:latin typeface="微软雅黑" panose="020B0503020204020204" pitchFamily="34" charset="-122"/>
                <a:ea typeface="微软雅黑" panose="020B0503020204020204" pitchFamily="34" charset="-122"/>
              </a:rPr>
              <a:t>Alammar</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 The Illustrated Transformer, 2018.</a:t>
            </a:r>
          </a:p>
          <a:p>
            <a:pPr>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[4] </a:t>
            </a:r>
            <a:r>
              <a:rPr lang="en-US" altLang="zh-CN" dirty="0" err="1">
                <a:solidFill>
                  <a:schemeClr val="tx1">
                    <a:lumMod val="65000"/>
                    <a:lumOff val="35000"/>
                  </a:schemeClr>
                </a:solidFill>
                <a:latin typeface="微软雅黑" panose="020B0503020204020204" pitchFamily="34" charset="-122"/>
                <a:ea typeface="微软雅黑" panose="020B0503020204020204" pitchFamily="34" charset="-122"/>
              </a:rPr>
              <a:t>Yihe</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 Dong, Jean-Baptiste </a:t>
            </a:r>
            <a:r>
              <a:rPr lang="en-US" altLang="zh-CN" dirty="0" err="1">
                <a:solidFill>
                  <a:schemeClr val="tx1">
                    <a:lumMod val="65000"/>
                    <a:lumOff val="35000"/>
                  </a:schemeClr>
                </a:solidFill>
                <a:latin typeface="微软雅黑" panose="020B0503020204020204" pitchFamily="34" charset="-122"/>
                <a:ea typeface="微软雅黑" panose="020B0503020204020204" pitchFamily="34" charset="-122"/>
              </a:rPr>
              <a:t>Cordonnier</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 and Andreas Loukas. Attention is not all you need: Pure attention loses rank doubly exponentially with depth, 2021.</a:t>
            </a:r>
          </a:p>
          <a:p>
            <a:pPr>
              <a:lnSpc>
                <a:spcPct val="150000"/>
              </a:lnSpc>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[5] Mu Li. http://zh.d2l.ai/chapter_attention-mechanisms/transformer.html, 2022.</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文本框 7">
            <a:extLst>
              <a:ext uri="{FF2B5EF4-FFF2-40B4-BE49-F238E27FC236}">
                <a16:creationId xmlns:a16="http://schemas.microsoft.com/office/drawing/2014/main" id="{195D42A4-1C09-4C70-BEC7-2F239281BCD8}"/>
              </a:ext>
            </a:extLst>
          </p:cNvPr>
          <p:cNvSpPr txBox="1"/>
          <p:nvPr/>
        </p:nvSpPr>
        <p:spPr>
          <a:xfrm>
            <a:off x="266255" y="223520"/>
            <a:ext cx="2434897" cy="584775"/>
          </a:xfrm>
          <a:prstGeom prst="rect">
            <a:avLst/>
          </a:prstGeom>
          <a:noFill/>
        </p:spPr>
        <p:txBody>
          <a:bodyPr wrap="none" rtlCol="0">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References</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94B223FA-A5D3-43AD-8759-D08A69E7AD15}"/>
              </a:ext>
            </a:extLst>
          </p:cNvPr>
          <p:cNvSpPr txBox="1"/>
          <p:nvPr/>
        </p:nvSpPr>
        <p:spPr>
          <a:xfrm>
            <a:off x="266255" y="4354495"/>
            <a:ext cx="4645246" cy="584775"/>
          </a:xfrm>
          <a:prstGeom prst="rect">
            <a:avLst/>
          </a:prstGeom>
          <a:noFill/>
        </p:spPr>
        <p:txBody>
          <a:bodyPr wrap="none" rtlCol="0">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My Personal Website</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pic>
        <p:nvPicPr>
          <p:cNvPr id="4" name="图片 3">
            <a:extLst>
              <a:ext uri="{FF2B5EF4-FFF2-40B4-BE49-F238E27FC236}">
                <a16:creationId xmlns:a16="http://schemas.microsoft.com/office/drawing/2014/main" id="{969FEB75-1745-4E55-8A28-86EE2DBCFA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5742" y="4921569"/>
            <a:ext cx="1260194" cy="1260194"/>
          </a:xfrm>
          <a:prstGeom prst="rect">
            <a:avLst/>
          </a:prstGeom>
        </p:spPr>
      </p:pic>
      <p:sp>
        <p:nvSpPr>
          <p:cNvPr id="9" name="文本框 8">
            <a:extLst>
              <a:ext uri="{FF2B5EF4-FFF2-40B4-BE49-F238E27FC236}">
                <a16:creationId xmlns:a16="http://schemas.microsoft.com/office/drawing/2014/main" id="{38B289C6-2069-4573-AEEF-D81C23D5F105}"/>
              </a:ext>
            </a:extLst>
          </p:cNvPr>
          <p:cNvSpPr txBox="1"/>
          <p:nvPr/>
        </p:nvSpPr>
        <p:spPr>
          <a:xfrm>
            <a:off x="6676413" y="5367000"/>
            <a:ext cx="1614994" cy="369332"/>
          </a:xfrm>
          <a:prstGeom prst="rect">
            <a:avLst/>
          </a:prstGeom>
          <a:noFill/>
        </p:spPr>
        <p:txBody>
          <a:bodyPr wrap="none" rtlCol="0">
            <a:spAutoFit/>
          </a:bodyPr>
          <a:lstStyle/>
          <a:p>
            <a:r>
              <a:rPr lang="en-US" altLang="zh-CN" dirty="0" err="1">
                <a:solidFill>
                  <a:schemeClr val="tx1">
                    <a:lumMod val="65000"/>
                    <a:lumOff val="35000"/>
                  </a:schemeClr>
                </a:solidFill>
                <a:latin typeface="微软雅黑" panose="020B0503020204020204" pitchFamily="34" charset="-122"/>
                <a:ea typeface="微软雅黑" panose="020B0503020204020204" pitchFamily="34" charset="-122"/>
              </a:rPr>
              <a:t>Yvanwzw.top</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0126568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 y="0"/>
            <a:ext cx="12189461" cy="6858000"/>
          </a:xfrm>
          <a:prstGeom prst="rect">
            <a:avLst/>
          </a:prstGeom>
        </p:spPr>
      </p:pic>
      <p:sp>
        <p:nvSpPr>
          <p:cNvPr id="9" name="文本框 8"/>
          <p:cNvSpPr txBox="1"/>
          <p:nvPr/>
        </p:nvSpPr>
        <p:spPr>
          <a:xfrm>
            <a:off x="1913870" y="2728578"/>
            <a:ext cx="8364261" cy="1569660"/>
          </a:xfrm>
          <a:prstGeom prst="rect">
            <a:avLst/>
          </a:prstGeom>
          <a:noFill/>
        </p:spPr>
        <p:txBody>
          <a:bodyPr wrap="square" rtlCol="0">
            <a:spAutoFit/>
          </a:bodyPr>
          <a:lstStyle/>
          <a:p>
            <a:r>
              <a:rPr lang="en-US" altLang="zh-CN" sz="9600" b="1" dirty="0">
                <a:solidFill>
                  <a:schemeClr val="bg1"/>
                </a:solidFill>
                <a:latin typeface="微软雅黑" panose="020B0503020204020204" pitchFamily="34" charset="-122"/>
                <a:ea typeface="微软雅黑" panose="020B0503020204020204" pitchFamily="34" charset="-122"/>
              </a:rPr>
              <a:t>THANK YOU!</a:t>
            </a:r>
            <a:endParaRPr lang="zh-CN" altLang="en-US" sz="9600" b="1" dirty="0">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4973355" y="4298238"/>
            <a:ext cx="2245291" cy="1015663"/>
          </a:xfrm>
          <a:prstGeom prst="rect">
            <a:avLst/>
          </a:prstGeom>
          <a:noFill/>
        </p:spPr>
        <p:txBody>
          <a:bodyPr wrap="square" rtlCol="0">
            <a:spAutoFit/>
          </a:bodyPr>
          <a:lstStyle/>
          <a:p>
            <a:pPr algn="dist"/>
            <a:r>
              <a:rPr lang="zh-CN" altLang="en-US" sz="6000" dirty="0">
                <a:solidFill>
                  <a:schemeClr val="bg1"/>
                </a:solidFill>
                <a:latin typeface="微软雅黑" panose="020B0503020204020204" pitchFamily="34" charset="-122"/>
                <a:ea typeface="微软雅黑" panose="020B0503020204020204" pitchFamily="34" charset="-122"/>
              </a:rPr>
              <a:t>谢谢</a:t>
            </a:r>
            <a:r>
              <a:rPr lang="en-US" altLang="zh-CN" sz="6000" dirty="0">
                <a:solidFill>
                  <a:schemeClr val="bg1"/>
                </a:solidFill>
                <a:latin typeface="微软雅黑" panose="020B0503020204020204" pitchFamily="34" charset="-122"/>
                <a:ea typeface="微软雅黑" panose="020B0503020204020204" pitchFamily="34" charset="-122"/>
              </a:rPr>
              <a:t>!</a:t>
            </a:r>
            <a:endParaRPr lang="zh-CN" altLang="en-US" sz="6000" dirty="0">
              <a:solidFill>
                <a:schemeClr val="bg1"/>
              </a:solidFill>
              <a:latin typeface="微软雅黑" panose="020B0503020204020204" pitchFamily="34" charset="-122"/>
              <a:ea typeface="微软雅黑" panose="020B0503020204020204" pitchFamily="34" charset="-122"/>
            </a:endParaRPr>
          </a:p>
        </p:txBody>
      </p:sp>
      <p:pic>
        <p:nvPicPr>
          <p:cNvPr id="6" name="图片 5" descr="深理工+先进院LOGO 全称组合-反白"/>
          <p:cNvPicPr>
            <a:picLocks noChangeAspect="1"/>
          </p:cNvPicPr>
          <p:nvPr/>
        </p:nvPicPr>
        <p:blipFill>
          <a:blip r:embed="rId3"/>
          <a:srcRect l="18648" t="38065" r="21659" b="35750"/>
          <a:stretch>
            <a:fillRect/>
          </a:stretch>
        </p:blipFill>
        <p:spPr>
          <a:xfrm>
            <a:off x="3549016" y="283845"/>
            <a:ext cx="5093970" cy="12573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 y="0"/>
            <a:ext cx="12191746" cy="6858000"/>
          </a:xfrm>
          <a:prstGeom prst="rect">
            <a:avLst/>
          </a:prstGeom>
        </p:spPr>
      </p:pic>
      <p:pic>
        <p:nvPicPr>
          <p:cNvPr id="3" name="图片 2" descr="纯标识组合"/>
          <p:cNvPicPr>
            <a:picLocks noChangeAspect="1"/>
          </p:cNvPicPr>
          <p:nvPr/>
        </p:nvPicPr>
        <p:blipFill>
          <a:blip r:embed="rId3"/>
          <a:srcRect l="26321" t="29501" r="26973" b="29587"/>
          <a:stretch>
            <a:fillRect/>
          </a:stretch>
        </p:blipFill>
        <p:spPr>
          <a:xfrm>
            <a:off x="10146665" y="223520"/>
            <a:ext cx="1884045" cy="894080"/>
          </a:xfrm>
          <a:prstGeom prst="rect">
            <a:avLst/>
          </a:prstGeom>
        </p:spPr>
      </p:pic>
      <p:sp>
        <p:nvSpPr>
          <p:cNvPr id="6" name="文本框 5">
            <a:extLst>
              <a:ext uri="{FF2B5EF4-FFF2-40B4-BE49-F238E27FC236}">
                <a16:creationId xmlns:a16="http://schemas.microsoft.com/office/drawing/2014/main" id="{07043266-94DA-4E33-856F-6BBC0961146B}"/>
              </a:ext>
            </a:extLst>
          </p:cNvPr>
          <p:cNvSpPr txBox="1"/>
          <p:nvPr/>
        </p:nvSpPr>
        <p:spPr>
          <a:xfrm>
            <a:off x="274534" y="245258"/>
            <a:ext cx="5361418" cy="584775"/>
          </a:xfrm>
          <a:prstGeom prst="rect">
            <a:avLst/>
          </a:prstGeom>
          <a:noFill/>
        </p:spPr>
        <p:txBody>
          <a:bodyPr wrap="square">
            <a:spAutoFit/>
          </a:bodyPr>
          <a:lstStyle/>
          <a:p>
            <a:r>
              <a:rPr lang="zh-CN" altLang="en-US" sz="3200" b="1" dirty="0">
                <a:solidFill>
                  <a:srgbClr val="0070C0"/>
                </a:solidFill>
                <a:latin typeface="微软雅黑" panose="020B0503020204020204" pitchFamily="34" charset="-122"/>
                <a:ea typeface="微软雅黑" panose="020B0503020204020204" pitchFamily="34" charset="-122"/>
              </a:rPr>
              <a:t>Transformer</a:t>
            </a:r>
          </a:p>
        </p:txBody>
      </p:sp>
      <p:pic>
        <p:nvPicPr>
          <p:cNvPr id="9" name="图片 8">
            <a:extLst>
              <a:ext uri="{FF2B5EF4-FFF2-40B4-BE49-F238E27FC236}">
                <a16:creationId xmlns:a16="http://schemas.microsoft.com/office/drawing/2014/main" id="{AE44C6BD-E4BB-45D5-9D54-29E716493E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52575" y="927753"/>
            <a:ext cx="9086850" cy="4686300"/>
          </a:xfrm>
          <a:prstGeom prst="rect">
            <a:avLst/>
          </a:prstGeom>
        </p:spPr>
      </p:pic>
      <p:sp>
        <p:nvSpPr>
          <p:cNvPr id="10" name="文本框 9">
            <a:extLst>
              <a:ext uri="{FF2B5EF4-FFF2-40B4-BE49-F238E27FC236}">
                <a16:creationId xmlns:a16="http://schemas.microsoft.com/office/drawing/2014/main" id="{D389E62A-2840-47A2-BA04-4C31DD6CB23E}"/>
              </a:ext>
            </a:extLst>
          </p:cNvPr>
          <p:cNvSpPr txBox="1"/>
          <p:nvPr/>
        </p:nvSpPr>
        <p:spPr>
          <a:xfrm>
            <a:off x="3775416" y="5745581"/>
            <a:ext cx="4641168" cy="369332"/>
          </a:xfrm>
          <a:prstGeom prst="rect">
            <a:avLst/>
          </a:prstGeom>
          <a:noFill/>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Figure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Attention Is All You Need</a:t>
            </a:r>
            <a:endParaRPr lang="zh-CN" altLang="en-US" baseline="30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201647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 y="0"/>
            <a:ext cx="12191746" cy="6858000"/>
          </a:xfrm>
          <a:prstGeom prst="rect">
            <a:avLst/>
          </a:prstGeom>
        </p:spPr>
      </p:pic>
      <p:pic>
        <p:nvPicPr>
          <p:cNvPr id="3" name="图片 2" descr="纯标识组合"/>
          <p:cNvPicPr>
            <a:picLocks noChangeAspect="1"/>
          </p:cNvPicPr>
          <p:nvPr/>
        </p:nvPicPr>
        <p:blipFill>
          <a:blip r:embed="rId3"/>
          <a:srcRect l="26321" t="29501" r="26973" b="29587"/>
          <a:stretch>
            <a:fillRect/>
          </a:stretch>
        </p:blipFill>
        <p:spPr>
          <a:xfrm>
            <a:off x="10146665" y="223520"/>
            <a:ext cx="1884045" cy="894080"/>
          </a:xfrm>
          <a:prstGeom prst="rect">
            <a:avLst/>
          </a:prstGeom>
        </p:spPr>
      </p:pic>
      <p:sp>
        <p:nvSpPr>
          <p:cNvPr id="7" name="文本框 6">
            <a:extLst>
              <a:ext uri="{FF2B5EF4-FFF2-40B4-BE49-F238E27FC236}">
                <a16:creationId xmlns:a16="http://schemas.microsoft.com/office/drawing/2014/main" id="{7EB071E3-A03B-4271-8FB0-FC39FD1C4279}"/>
              </a:ext>
            </a:extLst>
          </p:cNvPr>
          <p:cNvSpPr txBox="1"/>
          <p:nvPr/>
        </p:nvSpPr>
        <p:spPr>
          <a:xfrm>
            <a:off x="274534" y="245258"/>
            <a:ext cx="5361418" cy="584775"/>
          </a:xfrm>
          <a:prstGeom prst="rect">
            <a:avLst/>
          </a:prstGeom>
          <a:noFill/>
        </p:spPr>
        <p:txBody>
          <a:bodyPr wrap="square">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Mind Map</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346286A2-9297-49D7-8500-917C3F5357CD}"/>
              </a:ext>
            </a:extLst>
          </p:cNvPr>
          <p:cNvSpPr txBox="1"/>
          <p:nvPr/>
        </p:nvSpPr>
        <p:spPr>
          <a:xfrm>
            <a:off x="1499787" y="1803163"/>
            <a:ext cx="7575847" cy="369332"/>
          </a:xfrm>
          <a:prstGeom prst="rect">
            <a:avLst/>
          </a:prstGeom>
          <a:noFill/>
        </p:spPr>
        <p:txBody>
          <a:bodyPr wrap="square" rtlCol="0">
            <a:spAutoFit/>
          </a:bodyPr>
          <a:lstStyle/>
          <a:p>
            <a:pPr marL="285750" indent="-285750">
              <a:buFontTx/>
              <a:buChar char="-"/>
            </a:pPr>
            <a:endParaRPr lang="zh-CN" altLang="en-US" dirty="0"/>
          </a:p>
        </p:txBody>
      </p:sp>
      <p:sp>
        <p:nvSpPr>
          <p:cNvPr id="21" name="文本框 20">
            <a:extLst>
              <a:ext uri="{FF2B5EF4-FFF2-40B4-BE49-F238E27FC236}">
                <a16:creationId xmlns:a16="http://schemas.microsoft.com/office/drawing/2014/main" id="{13AA5E84-3C71-47DC-9E84-FFCA6D06AF23}"/>
              </a:ext>
            </a:extLst>
          </p:cNvPr>
          <p:cNvSpPr txBox="1"/>
          <p:nvPr/>
        </p:nvSpPr>
        <p:spPr>
          <a:xfrm>
            <a:off x="4514115" y="5873139"/>
            <a:ext cx="3163769" cy="369332"/>
          </a:xfrm>
          <a:prstGeom prst="rect">
            <a:avLst/>
          </a:prstGeom>
          <a:noFill/>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Figure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Mind Map of PPT</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23" name="图片 22">
            <a:extLst>
              <a:ext uri="{FF2B5EF4-FFF2-40B4-BE49-F238E27FC236}">
                <a16:creationId xmlns:a16="http://schemas.microsoft.com/office/drawing/2014/main" id="{894836AE-EFCF-4798-BF70-A4BF09BEA90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3148" y="344373"/>
            <a:ext cx="9705608" cy="5528766"/>
          </a:xfrm>
          <a:prstGeom prst="rect">
            <a:avLst/>
          </a:prstGeom>
        </p:spPr>
      </p:pic>
    </p:spTree>
    <p:extLst>
      <p:ext uri="{BB962C8B-B14F-4D97-AF65-F5344CB8AC3E}">
        <p14:creationId xmlns:p14="http://schemas.microsoft.com/office/powerpoint/2010/main" val="30952972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 y="0"/>
            <a:ext cx="12191746" cy="6858000"/>
          </a:xfrm>
          <a:prstGeom prst="rect">
            <a:avLst/>
          </a:prstGeom>
        </p:spPr>
      </p:pic>
      <p:pic>
        <p:nvPicPr>
          <p:cNvPr id="4" name="图片 3">
            <a:extLst>
              <a:ext uri="{FF2B5EF4-FFF2-40B4-BE49-F238E27FC236}">
                <a16:creationId xmlns:a16="http://schemas.microsoft.com/office/drawing/2014/main" id="{7B0FA7CC-E052-4F3B-A9B6-B0C07CEBDD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1290" y="99058"/>
            <a:ext cx="6581808" cy="3705314"/>
          </a:xfrm>
          <a:prstGeom prst="rect">
            <a:avLst/>
          </a:prstGeom>
        </p:spPr>
      </p:pic>
      <p:pic>
        <p:nvPicPr>
          <p:cNvPr id="3" name="图片 2" descr="纯标识组合"/>
          <p:cNvPicPr>
            <a:picLocks noChangeAspect="1"/>
          </p:cNvPicPr>
          <p:nvPr/>
        </p:nvPicPr>
        <p:blipFill>
          <a:blip r:embed="rId4"/>
          <a:srcRect l="26321" t="29501" r="26973" b="29587"/>
          <a:stretch>
            <a:fillRect/>
          </a:stretch>
        </p:blipFill>
        <p:spPr>
          <a:xfrm>
            <a:off x="10146665" y="223520"/>
            <a:ext cx="1884045" cy="894080"/>
          </a:xfrm>
          <a:prstGeom prst="rect">
            <a:avLst/>
          </a:prstGeom>
        </p:spPr>
      </p:pic>
      <p:sp>
        <p:nvSpPr>
          <p:cNvPr id="6" name="文本框 5">
            <a:extLst>
              <a:ext uri="{FF2B5EF4-FFF2-40B4-BE49-F238E27FC236}">
                <a16:creationId xmlns:a16="http://schemas.microsoft.com/office/drawing/2014/main" id="{9FB41BA7-73CD-4F59-82C9-2AA14215C869}"/>
              </a:ext>
            </a:extLst>
          </p:cNvPr>
          <p:cNvSpPr txBox="1"/>
          <p:nvPr/>
        </p:nvSpPr>
        <p:spPr>
          <a:xfrm>
            <a:off x="274534" y="245258"/>
            <a:ext cx="5361418" cy="584775"/>
          </a:xfrm>
          <a:prstGeom prst="rect">
            <a:avLst/>
          </a:prstGeom>
          <a:noFill/>
        </p:spPr>
        <p:txBody>
          <a:bodyPr wrap="square">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Before </a:t>
            </a:r>
            <a:r>
              <a:rPr lang="zh-CN" altLang="en-US" sz="3200" b="1" dirty="0">
                <a:solidFill>
                  <a:srgbClr val="0070C0"/>
                </a:solidFill>
                <a:latin typeface="微软雅黑" panose="020B0503020204020204" pitchFamily="34" charset="-122"/>
                <a:ea typeface="微软雅黑" panose="020B0503020204020204" pitchFamily="34" charset="-122"/>
              </a:rPr>
              <a:t>Transformer</a:t>
            </a:r>
          </a:p>
        </p:txBody>
      </p:sp>
      <p:pic>
        <p:nvPicPr>
          <p:cNvPr id="8" name="图片 7">
            <a:extLst>
              <a:ext uri="{FF2B5EF4-FFF2-40B4-BE49-F238E27FC236}">
                <a16:creationId xmlns:a16="http://schemas.microsoft.com/office/drawing/2014/main" id="{AC7018B9-1971-4055-AEAA-DABC7A4F12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39174" y="3600054"/>
            <a:ext cx="7700055" cy="2561463"/>
          </a:xfrm>
          <a:prstGeom prst="rect">
            <a:avLst/>
          </a:prstGeom>
        </p:spPr>
      </p:pic>
      <p:sp>
        <p:nvSpPr>
          <p:cNvPr id="9" name="文本框 8">
            <a:extLst>
              <a:ext uri="{FF2B5EF4-FFF2-40B4-BE49-F238E27FC236}">
                <a16:creationId xmlns:a16="http://schemas.microsoft.com/office/drawing/2014/main" id="{56961B7B-C1D6-4684-81EE-685ECE249654}"/>
              </a:ext>
            </a:extLst>
          </p:cNvPr>
          <p:cNvSpPr txBox="1"/>
          <p:nvPr/>
        </p:nvSpPr>
        <p:spPr>
          <a:xfrm>
            <a:off x="6969855" y="5955760"/>
            <a:ext cx="3625242" cy="369332"/>
          </a:xfrm>
          <a:prstGeom prst="rect">
            <a:avLst/>
          </a:prstGeom>
          <a:noFill/>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Figure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4</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Architecture of a RNN</a:t>
            </a:r>
            <a:endParaRPr lang="zh-CN" altLang="en-US" baseline="30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47756437-1F0E-4C98-92B3-972DEE047F03}"/>
              </a:ext>
            </a:extLst>
          </p:cNvPr>
          <p:cNvSpPr txBox="1"/>
          <p:nvPr/>
        </p:nvSpPr>
        <p:spPr>
          <a:xfrm>
            <a:off x="1635300" y="3312487"/>
            <a:ext cx="3633788" cy="369332"/>
          </a:xfrm>
          <a:prstGeom prst="rect">
            <a:avLst/>
          </a:prstGeom>
          <a:noFill/>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Figure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Architecture of a CNN</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文本框 11">
            <a:extLst>
              <a:ext uri="{FF2B5EF4-FFF2-40B4-BE49-F238E27FC236}">
                <a16:creationId xmlns:a16="http://schemas.microsoft.com/office/drawing/2014/main" id="{CA323899-B8D0-4CAA-9B3D-C9473AC350AD}"/>
              </a:ext>
            </a:extLst>
          </p:cNvPr>
          <p:cNvSpPr txBox="1"/>
          <p:nvPr/>
        </p:nvSpPr>
        <p:spPr>
          <a:xfrm>
            <a:off x="6699727" y="1260901"/>
            <a:ext cx="5405391" cy="830997"/>
          </a:xfrm>
          <a:prstGeom prst="rect">
            <a:avLst/>
          </a:prstGeom>
          <a:noFill/>
        </p:spPr>
        <p:txBody>
          <a:bodyPr wrap="square">
            <a:spAutoFit/>
          </a:bodyPr>
          <a:lstStyle/>
          <a:p>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The advantage of CNN is that it can have multiple output channels, each of which can identify different patterns.</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文本框 13">
            <a:extLst>
              <a:ext uri="{FF2B5EF4-FFF2-40B4-BE49-F238E27FC236}">
                <a16:creationId xmlns:a16="http://schemas.microsoft.com/office/drawing/2014/main" id="{7967A3D3-73BD-43AD-A82B-349561999CB3}"/>
              </a:ext>
            </a:extLst>
          </p:cNvPr>
          <p:cNvSpPr txBox="1"/>
          <p:nvPr/>
        </p:nvSpPr>
        <p:spPr>
          <a:xfrm>
            <a:off x="6699727" y="2235200"/>
            <a:ext cx="5306333" cy="1077218"/>
          </a:xfrm>
          <a:prstGeom prst="rect">
            <a:avLst/>
          </a:prstGeom>
          <a:noFill/>
        </p:spPr>
        <p:txBody>
          <a:bodyPr wrap="square">
            <a:spAutoFit/>
          </a:bodyPr>
          <a:lstStyle/>
          <a:p>
            <a:r>
              <a:rPr lang="en-US" altLang="zh-CN" sz="1600" dirty="0">
                <a:solidFill>
                  <a:schemeClr val="tx1">
                    <a:lumMod val="65000"/>
                    <a:lumOff val="35000"/>
                  </a:schemeClr>
                </a:solidFill>
                <a:latin typeface="微软雅黑" panose="020B0503020204020204" pitchFamily="34" charset="-122"/>
                <a:ea typeface="微软雅黑" panose="020B0503020204020204" pitchFamily="34" charset="-122"/>
              </a:rPr>
              <a:t>However, CNNs have difficulty handling longer sequences well. The content processed each time is limited and many convolutional layers are needed to handle two distant blocks of content.</a:t>
            </a:r>
            <a:endParaRPr lang="zh-CN" altLang="en-US" sz="16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87C50A3C-805A-4F0B-9F37-E45A3AD266BD}"/>
              </a:ext>
            </a:extLst>
          </p:cNvPr>
          <p:cNvSpPr txBox="1"/>
          <p:nvPr/>
        </p:nvSpPr>
        <p:spPr>
          <a:xfrm>
            <a:off x="321178" y="4091939"/>
            <a:ext cx="4996740" cy="2031325"/>
          </a:xfrm>
          <a:prstGeom prst="rect">
            <a:avLst/>
          </a:prstGeom>
          <a:noFill/>
        </p:spPr>
        <p:txBody>
          <a:bodyPr wrap="square">
            <a:spAutoFit/>
          </a:bodyPr>
          <a:lstStyle/>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For RNNs, their output is determined by the hidden state of the previous moment and the input of the current moment. </a:t>
            </a:r>
          </a:p>
          <a:p>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Therefore, while it has temporal properties, it loses the ability to perform parallel calculations.</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3807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 y="0"/>
            <a:ext cx="12191746" cy="6858000"/>
          </a:xfrm>
          <a:prstGeom prst="rect">
            <a:avLst/>
          </a:prstGeom>
        </p:spPr>
      </p:pic>
      <p:pic>
        <p:nvPicPr>
          <p:cNvPr id="3" name="图片 2" descr="纯标识组合"/>
          <p:cNvPicPr>
            <a:picLocks noChangeAspect="1"/>
          </p:cNvPicPr>
          <p:nvPr/>
        </p:nvPicPr>
        <p:blipFill>
          <a:blip r:embed="rId3"/>
          <a:srcRect l="26321" t="29501" r="26973" b="29587"/>
          <a:stretch>
            <a:fillRect/>
          </a:stretch>
        </p:blipFill>
        <p:spPr>
          <a:xfrm>
            <a:off x="10146665" y="223520"/>
            <a:ext cx="1884045" cy="894080"/>
          </a:xfrm>
          <a:prstGeom prst="rect">
            <a:avLst/>
          </a:prstGeom>
        </p:spPr>
      </p:pic>
      <p:sp>
        <p:nvSpPr>
          <p:cNvPr id="8" name="文本框 7">
            <a:extLst>
              <a:ext uri="{FF2B5EF4-FFF2-40B4-BE49-F238E27FC236}">
                <a16:creationId xmlns:a16="http://schemas.microsoft.com/office/drawing/2014/main" id="{EECADF03-C08C-4C3A-9DB5-EC97ACC14A03}"/>
              </a:ext>
            </a:extLst>
          </p:cNvPr>
          <p:cNvSpPr txBox="1"/>
          <p:nvPr/>
        </p:nvSpPr>
        <p:spPr>
          <a:xfrm>
            <a:off x="274534" y="245258"/>
            <a:ext cx="4374378" cy="584775"/>
          </a:xfrm>
          <a:prstGeom prst="rect">
            <a:avLst/>
          </a:prstGeom>
          <a:noFill/>
        </p:spPr>
        <p:txBody>
          <a:bodyPr wrap="square">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Encoder &amp; Decoder</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pic>
        <p:nvPicPr>
          <p:cNvPr id="9" name="图片 8">
            <a:extLst>
              <a:ext uri="{FF2B5EF4-FFF2-40B4-BE49-F238E27FC236}">
                <a16:creationId xmlns:a16="http://schemas.microsoft.com/office/drawing/2014/main" id="{57DD94E0-870A-4F06-884E-C6CCD11E1F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807" y="2198743"/>
            <a:ext cx="5675979" cy="3558749"/>
          </a:xfrm>
          <a:prstGeom prst="rect">
            <a:avLst/>
          </a:prstGeom>
        </p:spPr>
      </p:pic>
      <p:pic>
        <p:nvPicPr>
          <p:cNvPr id="11" name="图片 10">
            <a:extLst>
              <a:ext uri="{FF2B5EF4-FFF2-40B4-BE49-F238E27FC236}">
                <a16:creationId xmlns:a16="http://schemas.microsoft.com/office/drawing/2014/main" id="{B722D8A9-1051-4B45-B836-CF882F2A623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98643" y="1386555"/>
            <a:ext cx="6274144" cy="4084890"/>
          </a:xfrm>
          <a:prstGeom prst="rect">
            <a:avLst/>
          </a:prstGeom>
        </p:spPr>
      </p:pic>
      <p:sp>
        <p:nvSpPr>
          <p:cNvPr id="12" name="文本框 11">
            <a:extLst>
              <a:ext uri="{FF2B5EF4-FFF2-40B4-BE49-F238E27FC236}">
                <a16:creationId xmlns:a16="http://schemas.microsoft.com/office/drawing/2014/main" id="{1CE8DC4B-FD0E-4D0A-8557-3A976D59F086}"/>
              </a:ext>
            </a:extLst>
          </p:cNvPr>
          <p:cNvSpPr txBox="1"/>
          <p:nvPr/>
        </p:nvSpPr>
        <p:spPr>
          <a:xfrm>
            <a:off x="1158606" y="5753748"/>
            <a:ext cx="3916380" cy="369332"/>
          </a:xfrm>
          <a:prstGeom prst="rect">
            <a:avLst/>
          </a:prstGeom>
          <a:noFill/>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Figure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Encoder &amp; Decoder 1</a:t>
            </a:r>
            <a:endParaRPr lang="zh-CN" altLang="en-US" baseline="30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文本框 12">
            <a:extLst>
              <a:ext uri="{FF2B5EF4-FFF2-40B4-BE49-F238E27FC236}">
                <a16:creationId xmlns:a16="http://schemas.microsoft.com/office/drawing/2014/main" id="{7F231F4B-EF95-456A-B7F7-7E5F57104EBA}"/>
              </a:ext>
            </a:extLst>
          </p:cNvPr>
          <p:cNvSpPr txBox="1"/>
          <p:nvPr/>
        </p:nvSpPr>
        <p:spPr>
          <a:xfrm>
            <a:off x="7113265" y="5740400"/>
            <a:ext cx="3916380" cy="369332"/>
          </a:xfrm>
          <a:prstGeom prst="rect">
            <a:avLst/>
          </a:prstGeom>
          <a:noFill/>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Figure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6</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Encoder &amp; Decoder 2</a:t>
            </a:r>
            <a:endParaRPr lang="zh-CN" altLang="en-US" baseline="30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箭头: 右 13">
            <a:extLst>
              <a:ext uri="{FF2B5EF4-FFF2-40B4-BE49-F238E27FC236}">
                <a16:creationId xmlns:a16="http://schemas.microsoft.com/office/drawing/2014/main" id="{9BBB2979-8023-4511-BBDF-209CAD3A9906}"/>
              </a:ext>
            </a:extLst>
          </p:cNvPr>
          <p:cNvSpPr/>
          <p:nvPr/>
        </p:nvSpPr>
        <p:spPr>
          <a:xfrm>
            <a:off x="5519480" y="3614871"/>
            <a:ext cx="558325" cy="192280"/>
          </a:xfrm>
          <a:prstGeom prst="rightArrow">
            <a:avLst/>
          </a:prstGeom>
        </p:spPr>
        <p:style>
          <a:lnRef idx="0">
            <a:schemeClr val="dk1"/>
          </a:lnRef>
          <a:fillRef idx="3">
            <a:schemeClr val="dk1"/>
          </a:fillRef>
          <a:effectRef idx="3">
            <a:schemeClr val="dk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712052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 y="-932"/>
            <a:ext cx="12191746" cy="6858000"/>
          </a:xfrm>
          <a:prstGeom prst="rect">
            <a:avLst/>
          </a:prstGeom>
        </p:spPr>
      </p:pic>
      <p:pic>
        <p:nvPicPr>
          <p:cNvPr id="3" name="图片 2" descr="纯标识组合"/>
          <p:cNvPicPr>
            <a:picLocks noChangeAspect="1"/>
          </p:cNvPicPr>
          <p:nvPr/>
        </p:nvPicPr>
        <p:blipFill>
          <a:blip r:embed="rId3"/>
          <a:srcRect l="26321" t="29501" r="26973" b="29587"/>
          <a:stretch>
            <a:fillRect/>
          </a:stretch>
        </p:blipFill>
        <p:spPr>
          <a:xfrm>
            <a:off x="10146665" y="223520"/>
            <a:ext cx="1884045" cy="894080"/>
          </a:xfrm>
          <a:prstGeom prst="rect">
            <a:avLst/>
          </a:prstGeom>
        </p:spPr>
      </p:pic>
      <p:pic>
        <p:nvPicPr>
          <p:cNvPr id="4" name="图片 3">
            <a:extLst>
              <a:ext uri="{FF2B5EF4-FFF2-40B4-BE49-F238E27FC236}">
                <a16:creationId xmlns:a16="http://schemas.microsoft.com/office/drawing/2014/main" id="{4DD52B68-7E5A-4E55-92A1-06C0A2F5F3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04988" y="363196"/>
            <a:ext cx="4703089" cy="5554765"/>
          </a:xfrm>
          <a:prstGeom prst="rect">
            <a:avLst/>
          </a:prstGeom>
        </p:spPr>
      </p:pic>
      <p:sp>
        <p:nvSpPr>
          <p:cNvPr id="6" name="文本框 5">
            <a:extLst>
              <a:ext uri="{FF2B5EF4-FFF2-40B4-BE49-F238E27FC236}">
                <a16:creationId xmlns:a16="http://schemas.microsoft.com/office/drawing/2014/main" id="{D5A10CEA-7FB3-4FAD-8F0B-469F77C128D4}"/>
              </a:ext>
            </a:extLst>
          </p:cNvPr>
          <p:cNvSpPr txBox="1"/>
          <p:nvPr/>
        </p:nvSpPr>
        <p:spPr>
          <a:xfrm>
            <a:off x="274534" y="245258"/>
            <a:ext cx="4250464" cy="584775"/>
          </a:xfrm>
          <a:prstGeom prst="rect">
            <a:avLst/>
          </a:prstGeom>
          <a:noFill/>
        </p:spPr>
        <p:txBody>
          <a:bodyPr wrap="square">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Encoder &amp; Decoder</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10094055-FBD8-4B1D-BA54-0FAE1B998303}"/>
              </a:ext>
            </a:extLst>
          </p:cNvPr>
          <p:cNvSpPr txBox="1"/>
          <p:nvPr/>
        </p:nvSpPr>
        <p:spPr>
          <a:xfrm>
            <a:off x="3438518" y="5937463"/>
            <a:ext cx="4636028" cy="369332"/>
          </a:xfrm>
          <a:prstGeom prst="rect">
            <a:avLst/>
          </a:prstGeom>
          <a:noFill/>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Figure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7</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Architecture of the Transformer</a:t>
            </a:r>
            <a:endParaRPr lang="zh-CN" altLang="en-US" baseline="30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9" name="直接箭头连接符 8">
            <a:extLst>
              <a:ext uri="{FF2B5EF4-FFF2-40B4-BE49-F238E27FC236}">
                <a16:creationId xmlns:a16="http://schemas.microsoft.com/office/drawing/2014/main" id="{10A14767-B943-4691-9B9D-581EAD7B26F9}"/>
              </a:ext>
            </a:extLst>
          </p:cNvPr>
          <p:cNvCxnSpPr>
            <a:cxnSpLocks/>
          </p:cNvCxnSpPr>
          <p:nvPr/>
        </p:nvCxnSpPr>
        <p:spPr>
          <a:xfrm>
            <a:off x="3678964" y="2106538"/>
            <a:ext cx="705028" cy="448653"/>
          </a:xfrm>
          <a:prstGeom prst="straightConnector1">
            <a:avLst/>
          </a:prstGeom>
          <a:ln>
            <a:tailEnd type="triangle"/>
          </a:ln>
          <a:scene3d>
            <a:camera prst="orthographicFront"/>
            <a:lightRig rig="threePt" dir="t"/>
          </a:scene3d>
          <a:sp3d>
            <a:bevelT/>
          </a:sp3d>
        </p:spPr>
        <p:style>
          <a:lnRef idx="1">
            <a:schemeClr val="accent6"/>
          </a:lnRef>
          <a:fillRef idx="0">
            <a:schemeClr val="accent6"/>
          </a:fillRef>
          <a:effectRef idx="0">
            <a:schemeClr val="accent6"/>
          </a:effectRef>
          <a:fontRef idx="minor">
            <a:schemeClr val="tx1"/>
          </a:fontRef>
        </p:style>
      </p:cxnSp>
      <p:cxnSp>
        <p:nvCxnSpPr>
          <p:cNvPr id="10" name="直接箭头连接符 9">
            <a:extLst>
              <a:ext uri="{FF2B5EF4-FFF2-40B4-BE49-F238E27FC236}">
                <a16:creationId xmlns:a16="http://schemas.microsoft.com/office/drawing/2014/main" id="{AA6889BB-FAD7-4003-BD88-D4FBA411DF9B}"/>
              </a:ext>
            </a:extLst>
          </p:cNvPr>
          <p:cNvCxnSpPr>
            <a:cxnSpLocks/>
          </p:cNvCxnSpPr>
          <p:nvPr/>
        </p:nvCxnSpPr>
        <p:spPr>
          <a:xfrm flipH="1">
            <a:off x="7140011" y="1307506"/>
            <a:ext cx="670844" cy="427290"/>
          </a:xfrm>
          <a:prstGeom prst="straightConnector1">
            <a:avLst/>
          </a:prstGeom>
          <a:ln>
            <a:tailEnd type="triangle"/>
          </a:ln>
          <a:scene3d>
            <a:camera prst="orthographicFront"/>
            <a:lightRig rig="threePt" dir="t"/>
          </a:scene3d>
          <a:sp3d>
            <a:bevelT/>
          </a:sp3d>
        </p:spPr>
        <p:style>
          <a:lnRef idx="1">
            <a:schemeClr val="accent6"/>
          </a:lnRef>
          <a:fillRef idx="0">
            <a:schemeClr val="accent6"/>
          </a:fillRef>
          <a:effectRef idx="0">
            <a:schemeClr val="accent6"/>
          </a:effectRef>
          <a:fontRef idx="minor">
            <a:schemeClr val="tx1"/>
          </a:fontRef>
        </p:style>
      </p:cxnSp>
      <p:sp>
        <p:nvSpPr>
          <p:cNvPr id="15" name="文本框 14">
            <a:extLst>
              <a:ext uri="{FF2B5EF4-FFF2-40B4-BE49-F238E27FC236}">
                <a16:creationId xmlns:a16="http://schemas.microsoft.com/office/drawing/2014/main" id="{5EF60123-303B-4094-9AE7-83AC4A16F47E}"/>
              </a:ext>
            </a:extLst>
          </p:cNvPr>
          <p:cNvSpPr txBox="1"/>
          <p:nvPr/>
        </p:nvSpPr>
        <p:spPr>
          <a:xfrm>
            <a:off x="3016665" y="1717704"/>
            <a:ext cx="1183060" cy="400110"/>
          </a:xfrm>
          <a:prstGeom prst="rect">
            <a:avLst/>
          </a:prstGeom>
          <a:noFill/>
        </p:spPr>
        <p:txBody>
          <a:bodyPr wrap="square" rtlCol="0">
            <a:spAutoFit/>
          </a:bodyPr>
          <a:lstStyle/>
          <a:p>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Encoder</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文本框 15">
            <a:extLst>
              <a:ext uri="{FF2B5EF4-FFF2-40B4-BE49-F238E27FC236}">
                <a16:creationId xmlns:a16="http://schemas.microsoft.com/office/drawing/2014/main" id="{7E2F6BBB-1E53-4CED-83EE-4DDB79796779}"/>
              </a:ext>
            </a:extLst>
          </p:cNvPr>
          <p:cNvSpPr txBox="1"/>
          <p:nvPr/>
        </p:nvSpPr>
        <p:spPr>
          <a:xfrm>
            <a:off x="7357800" y="927461"/>
            <a:ext cx="1246060" cy="400110"/>
          </a:xfrm>
          <a:prstGeom prst="rect">
            <a:avLst/>
          </a:prstGeom>
          <a:noFill/>
        </p:spPr>
        <p:txBody>
          <a:bodyPr wrap="square" rtlCol="0">
            <a:spAutoFit/>
          </a:bodyPr>
          <a:lstStyle/>
          <a:p>
            <a:r>
              <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rPr>
              <a:t>Decoder</a:t>
            </a:r>
            <a:endParaRPr lang="zh-CN" altLang="en-US" sz="2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37" name="文本框 36">
                <a:extLst>
                  <a:ext uri="{FF2B5EF4-FFF2-40B4-BE49-F238E27FC236}">
                    <a16:creationId xmlns:a16="http://schemas.microsoft.com/office/drawing/2014/main" id="{EAAF1C87-F47B-4875-81C6-5085270F66EF}"/>
                  </a:ext>
                </a:extLst>
              </p:cNvPr>
              <p:cNvSpPr txBox="1"/>
              <p:nvPr/>
            </p:nvSpPr>
            <p:spPr>
              <a:xfrm>
                <a:off x="159698" y="2328601"/>
                <a:ext cx="4027741" cy="1754326"/>
              </a:xfrm>
              <a:prstGeom prst="rect">
                <a:avLst/>
              </a:prstGeom>
              <a:noFill/>
            </p:spPr>
            <p:txBody>
              <a:bodyPr wrap="square">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Encoder</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 </a:t>
                </a:r>
              </a:p>
              <a:p>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Represents the input </a:t>
                </a:r>
                <a14:m>
                  <m:oMath xmlns:m="http://schemas.openxmlformats.org/officeDocument/2006/math">
                    <m:d>
                      <m:dPr>
                        <m:ctrlPr>
                          <a:rPr lang="en-US" altLang="zh-CN">
                            <a:solidFill>
                              <a:schemeClr val="tx1">
                                <a:lumMod val="65000"/>
                                <a:lumOff val="35000"/>
                              </a:schemeClr>
                            </a:solidFill>
                          </a:rPr>
                        </m:ctrlPr>
                      </m:dPr>
                      <m:e>
                        <m:sSub>
                          <m:sSubPr>
                            <m:ctrlPr>
                              <a:rPr lang="en-US" altLang="zh-CN">
                                <a:solidFill>
                                  <a:schemeClr val="tx1">
                                    <a:lumMod val="65000"/>
                                    <a:lumOff val="35000"/>
                                  </a:schemeClr>
                                </a:solidFill>
                              </a:rPr>
                            </m:ctrlPr>
                          </m:sSubPr>
                          <m:e>
                            <m:r>
                              <a:rPr lang="en-US" altLang="zh-CN">
                                <a:solidFill>
                                  <a:schemeClr val="tx1">
                                    <a:lumMod val="65000"/>
                                    <a:lumOff val="35000"/>
                                  </a:schemeClr>
                                </a:solidFill>
                              </a:rPr>
                              <m:t>𝑥</m:t>
                            </m:r>
                          </m:e>
                          <m:sub>
                            <m:r>
                              <a:rPr lang="en-US" altLang="zh-CN">
                                <a:solidFill>
                                  <a:schemeClr val="tx1">
                                    <a:lumMod val="65000"/>
                                    <a:lumOff val="35000"/>
                                  </a:schemeClr>
                                </a:solidFill>
                              </a:rPr>
                              <m:t>1</m:t>
                            </m:r>
                          </m:sub>
                        </m:sSub>
                        <m:r>
                          <a:rPr lang="en-US" altLang="zh-CN">
                            <a:solidFill>
                              <a:schemeClr val="tx1">
                                <a:lumMod val="65000"/>
                                <a:lumOff val="35000"/>
                              </a:schemeClr>
                            </a:solidFill>
                          </a:rPr>
                          <m:t>,</m:t>
                        </m:r>
                        <m:sSub>
                          <m:sSubPr>
                            <m:ctrlPr>
                              <a:rPr lang="en-US" altLang="zh-CN">
                                <a:solidFill>
                                  <a:schemeClr val="tx1">
                                    <a:lumMod val="65000"/>
                                    <a:lumOff val="35000"/>
                                  </a:schemeClr>
                                </a:solidFill>
                              </a:rPr>
                            </m:ctrlPr>
                          </m:sSubPr>
                          <m:e>
                            <m:r>
                              <a:rPr lang="en-US" altLang="zh-CN">
                                <a:solidFill>
                                  <a:schemeClr val="tx1">
                                    <a:lumMod val="65000"/>
                                    <a:lumOff val="35000"/>
                                  </a:schemeClr>
                                </a:solidFill>
                              </a:rPr>
                              <m:t>𝑥</m:t>
                            </m:r>
                          </m:e>
                          <m:sub>
                            <m:r>
                              <a:rPr lang="en-US" altLang="zh-CN">
                                <a:solidFill>
                                  <a:schemeClr val="tx1">
                                    <a:lumMod val="65000"/>
                                    <a:lumOff val="35000"/>
                                  </a:schemeClr>
                                </a:solidFill>
                              </a:rPr>
                              <m:t>2</m:t>
                            </m:r>
                          </m:sub>
                        </m:sSub>
                        <m:r>
                          <a:rPr lang="en-US" altLang="zh-CN">
                            <a:solidFill>
                              <a:schemeClr val="tx1">
                                <a:lumMod val="65000"/>
                                <a:lumOff val="35000"/>
                              </a:schemeClr>
                            </a:solidFill>
                          </a:rPr>
                          <m:t>, … , </m:t>
                        </m:r>
                        <m:sSub>
                          <m:sSubPr>
                            <m:ctrlPr>
                              <a:rPr lang="en-US" altLang="zh-CN">
                                <a:solidFill>
                                  <a:schemeClr val="tx1">
                                    <a:lumMod val="65000"/>
                                    <a:lumOff val="35000"/>
                                  </a:schemeClr>
                                </a:solidFill>
                              </a:rPr>
                            </m:ctrlPr>
                          </m:sSubPr>
                          <m:e>
                            <m:r>
                              <a:rPr lang="en-US" altLang="zh-CN">
                                <a:solidFill>
                                  <a:schemeClr val="tx1">
                                    <a:lumMod val="65000"/>
                                    <a:lumOff val="35000"/>
                                  </a:schemeClr>
                                </a:solidFill>
                              </a:rPr>
                              <m:t>𝑥</m:t>
                            </m:r>
                          </m:e>
                          <m:sub>
                            <m:r>
                              <a:rPr lang="en-US" altLang="zh-CN">
                                <a:solidFill>
                                  <a:schemeClr val="tx1">
                                    <a:lumMod val="65000"/>
                                    <a:lumOff val="35000"/>
                                  </a:schemeClr>
                                </a:solidFill>
                              </a:rPr>
                              <m:t>𝑛</m:t>
                            </m:r>
                          </m:sub>
                        </m:sSub>
                      </m:e>
                    </m:d>
                  </m:oMath>
                </a14:m>
                <a:endParaRPr lang="zh-CN"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as </a:t>
                </a:r>
                <a14:m>
                  <m:oMath xmlns:m="http://schemas.openxmlformats.org/officeDocument/2006/math">
                    <m:d>
                      <m:dPr>
                        <m:ctrlPr>
                          <a:rPr lang="en-US" altLang="zh-CN">
                            <a:solidFill>
                              <a:schemeClr val="tx1">
                                <a:lumMod val="65000"/>
                                <a:lumOff val="35000"/>
                              </a:schemeClr>
                            </a:solidFill>
                          </a:rPr>
                        </m:ctrlPr>
                      </m:dPr>
                      <m:e>
                        <m:sSub>
                          <m:sSubPr>
                            <m:ctrlPr>
                              <a:rPr lang="en-US" altLang="zh-CN">
                                <a:solidFill>
                                  <a:schemeClr val="tx1">
                                    <a:lumMod val="65000"/>
                                    <a:lumOff val="35000"/>
                                  </a:schemeClr>
                                </a:solidFill>
                              </a:rPr>
                            </m:ctrlPr>
                          </m:sSubPr>
                          <m:e>
                            <m:r>
                              <a:rPr lang="en-US" altLang="zh-CN">
                                <a:solidFill>
                                  <a:schemeClr val="tx1">
                                    <a:lumMod val="65000"/>
                                    <a:lumOff val="35000"/>
                                  </a:schemeClr>
                                </a:solidFill>
                              </a:rPr>
                              <m:t>𝑧</m:t>
                            </m:r>
                          </m:e>
                          <m:sub>
                            <m:r>
                              <a:rPr lang="en-US" altLang="zh-CN">
                                <a:solidFill>
                                  <a:schemeClr val="tx1">
                                    <a:lumMod val="65000"/>
                                    <a:lumOff val="35000"/>
                                  </a:schemeClr>
                                </a:solidFill>
                              </a:rPr>
                              <m:t>1</m:t>
                            </m:r>
                          </m:sub>
                        </m:sSub>
                        <m:r>
                          <a:rPr lang="en-US" altLang="zh-CN">
                            <a:solidFill>
                              <a:schemeClr val="tx1">
                                <a:lumMod val="65000"/>
                                <a:lumOff val="35000"/>
                              </a:schemeClr>
                            </a:solidFill>
                          </a:rPr>
                          <m:t>, </m:t>
                        </m:r>
                        <m:sSub>
                          <m:sSubPr>
                            <m:ctrlPr>
                              <a:rPr lang="en-US" altLang="zh-CN">
                                <a:solidFill>
                                  <a:schemeClr val="tx1">
                                    <a:lumMod val="65000"/>
                                    <a:lumOff val="35000"/>
                                  </a:schemeClr>
                                </a:solidFill>
                              </a:rPr>
                            </m:ctrlPr>
                          </m:sSubPr>
                          <m:e>
                            <m:r>
                              <a:rPr lang="en-US" altLang="zh-CN">
                                <a:solidFill>
                                  <a:schemeClr val="tx1">
                                    <a:lumMod val="65000"/>
                                    <a:lumOff val="35000"/>
                                  </a:schemeClr>
                                </a:solidFill>
                              </a:rPr>
                              <m:t>𝑧</m:t>
                            </m:r>
                          </m:e>
                          <m:sub>
                            <m:r>
                              <a:rPr lang="en-US" altLang="zh-CN">
                                <a:solidFill>
                                  <a:schemeClr val="tx1">
                                    <a:lumMod val="65000"/>
                                    <a:lumOff val="35000"/>
                                  </a:schemeClr>
                                </a:solidFill>
                              </a:rPr>
                              <m:t>2</m:t>
                            </m:r>
                          </m:sub>
                        </m:sSub>
                        <m:r>
                          <a:rPr lang="en-US" altLang="zh-CN">
                            <a:solidFill>
                              <a:schemeClr val="tx1">
                                <a:lumMod val="65000"/>
                                <a:lumOff val="35000"/>
                              </a:schemeClr>
                            </a:solidFill>
                          </a:rPr>
                          <m:t>, … , </m:t>
                        </m:r>
                        <m:sSub>
                          <m:sSubPr>
                            <m:ctrlPr>
                              <a:rPr lang="en-US" altLang="zh-CN">
                                <a:solidFill>
                                  <a:schemeClr val="tx1">
                                    <a:lumMod val="65000"/>
                                    <a:lumOff val="35000"/>
                                  </a:schemeClr>
                                </a:solidFill>
                              </a:rPr>
                            </m:ctrlPr>
                          </m:sSubPr>
                          <m:e>
                            <m:r>
                              <a:rPr lang="en-US" altLang="zh-CN">
                                <a:solidFill>
                                  <a:schemeClr val="tx1">
                                    <a:lumMod val="65000"/>
                                    <a:lumOff val="35000"/>
                                  </a:schemeClr>
                                </a:solidFill>
                              </a:rPr>
                              <m:t>𝑧</m:t>
                            </m:r>
                          </m:e>
                          <m:sub>
                            <m:r>
                              <a:rPr lang="en-US" altLang="zh-CN">
                                <a:solidFill>
                                  <a:schemeClr val="tx1">
                                    <a:lumMod val="65000"/>
                                    <a:lumOff val="35000"/>
                                  </a:schemeClr>
                                </a:solidFill>
                              </a:rPr>
                              <m:t>𝑛</m:t>
                            </m:r>
                          </m:sub>
                        </m:sSub>
                      </m:e>
                    </m:d>
                  </m:oMath>
                </a14:m>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 </a:t>
                </a:r>
              </a:p>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where each </a:t>
                </a:r>
                <a14:m>
                  <m:oMath xmlns:m="http://schemas.openxmlformats.org/officeDocument/2006/math">
                    <m:sSub>
                      <m:sSubPr>
                        <m:ctrlPr>
                          <a:rPr lang="en-US" altLang="zh-CN">
                            <a:solidFill>
                              <a:schemeClr val="tx1">
                                <a:lumMod val="65000"/>
                                <a:lumOff val="35000"/>
                              </a:schemeClr>
                            </a:solidFill>
                          </a:rPr>
                        </m:ctrlPr>
                      </m:sSubPr>
                      <m:e>
                        <m:r>
                          <a:rPr lang="en-US" altLang="zh-CN">
                            <a:solidFill>
                              <a:schemeClr val="tx1">
                                <a:lumMod val="65000"/>
                                <a:lumOff val="35000"/>
                              </a:schemeClr>
                            </a:solidFill>
                          </a:rPr>
                          <m:t>𝑧</m:t>
                        </m:r>
                      </m:e>
                      <m:sub>
                        <m:r>
                          <a:rPr lang="en-US" altLang="zh-CN">
                            <a:solidFill>
                              <a:schemeClr val="tx1">
                                <a:lumMod val="65000"/>
                                <a:lumOff val="35000"/>
                              </a:schemeClr>
                            </a:solidFill>
                          </a:rPr>
                          <m:t>𝑡</m:t>
                        </m:r>
                      </m:sub>
                    </m:sSub>
                    <m:r>
                      <a:rPr lang="en-US" altLang="zh-CN" b="0" i="0" smtClean="0">
                        <a:solidFill>
                          <a:schemeClr val="tx1">
                            <a:lumMod val="65000"/>
                            <a:lumOff val="35000"/>
                          </a:schemeClr>
                        </a:solidFill>
                        <a:latin typeface="Cambria Math" panose="02040503050406030204" pitchFamily="18" charset="0"/>
                      </a:rPr>
                      <m:t> </m:t>
                    </m:r>
                  </m:oMath>
                </a14:m>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corresponds to the vector representation of </a:t>
                </a:r>
                <a14:m>
                  <m:oMath xmlns:m="http://schemas.openxmlformats.org/officeDocument/2006/math">
                    <m:sSub>
                      <m:sSubPr>
                        <m:ctrlPr>
                          <a:rPr lang="en-US" altLang="zh-CN">
                            <a:solidFill>
                              <a:schemeClr val="tx1">
                                <a:lumMod val="65000"/>
                                <a:lumOff val="35000"/>
                              </a:schemeClr>
                            </a:solidFill>
                          </a:rPr>
                        </m:ctrlPr>
                      </m:sSubPr>
                      <m:e>
                        <m:r>
                          <a:rPr lang="en-US" altLang="zh-CN">
                            <a:solidFill>
                              <a:schemeClr val="tx1">
                                <a:lumMod val="65000"/>
                                <a:lumOff val="35000"/>
                              </a:schemeClr>
                            </a:solidFill>
                          </a:rPr>
                          <m:t>𝑥</m:t>
                        </m:r>
                      </m:e>
                      <m:sub>
                        <m:r>
                          <a:rPr lang="en-US" altLang="zh-CN">
                            <a:solidFill>
                              <a:schemeClr val="tx1">
                                <a:lumMod val="65000"/>
                                <a:lumOff val="35000"/>
                              </a:schemeClr>
                            </a:solidFill>
                          </a:rPr>
                          <m:t>𝑡</m:t>
                        </m:r>
                      </m:sub>
                    </m:sSub>
                    <m:r>
                      <a:rPr lang="en-US" altLang="zh-CN">
                        <a:solidFill>
                          <a:schemeClr val="tx1">
                            <a:lumMod val="65000"/>
                            <a:lumOff val="35000"/>
                          </a:schemeClr>
                        </a:solidFill>
                      </a:rPr>
                      <m:t> </m:t>
                    </m:r>
                  </m:oMath>
                </a14:m>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mc:Choice>
        <mc:Fallback>
          <p:sp>
            <p:nvSpPr>
              <p:cNvPr id="37" name="文本框 36">
                <a:extLst>
                  <a:ext uri="{FF2B5EF4-FFF2-40B4-BE49-F238E27FC236}">
                    <a16:creationId xmlns:a16="http://schemas.microsoft.com/office/drawing/2014/main" id="{EAAF1C87-F47B-4875-81C6-5085270F66EF}"/>
                  </a:ext>
                </a:extLst>
              </p:cNvPr>
              <p:cNvSpPr txBox="1">
                <a:spLocks noRot="1" noChangeAspect="1" noMove="1" noResize="1" noEditPoints="1" noAdjustHandles="1" noChangeArrowheads="1" noChangeShapeType="1" noTextEdit="1"/>
              </p:cNvSpPr>
              <p:nvPr/>
            </p:nvSpPr>
            <p:spPr>
              <a:xfrm>
                <a:off x="159698" y="2328601"/>
                <a:ext cx="4027741" cy="1754326"/>
              </a:xfrm>
              <a:prstGeom prst="rect">
                <a:avLst/>
              </a:prstGeom>
              <a:blipFill>
                <a:blip r:embed="rId5"/>
                <a:stretch>
                  <a:fillRect l="-1210" t="-2083" b="-4861"/>
                </a:stretch>
              </a:blipFill>
            </p:spPr>
            <p:txBody>
              <a:bodyPr/>
              <a:lstStyle/>
              <a:p>
                <a:r>
                  <a:rPr lang="zh-CN" altLang="en-US">
                    <a:noFill/>
                  </a:rPr>
                  <a:t> </a:t>
                </a:r>
              </a:p>
            </p:txBody>
          </p:sp>
        </mc:Fallback>
      </mc:AlternateContent>
      <mc:AlternateContent xmlns:mc="http://schemas.openxmlformats.org/markup-compatibility/2006">
        <mc:Choice xmlns:a14="http://schemas.microsoft.com/office/drawing/2010/main" Requires="a14">
          <p:sp>
            <p:nvSpPr>
              <p:cNvPr id="39" name="文本框 38">
                <a:extLst>
                  <a:ext uri="{FF2B5EF4-FFF2-40B4-BE49-F238E27FC236}">
                    <a16:creationId xmlns:a16="http://schemas.microsoft.com/office/drawing/2014/main" id="{C43FFD2A-CDEB-4719-B21B-756BCA4F4EFA}"/>
                  </a:ext>
                </a:extLst>
              </p:cNvPr>
              <p:cNvSpPr txBox="1"/>
              <p:nvPr/>
            </p:nvSpPr>
            <p:spPr>
              <a:xfrm>
                <a:off x="7672136" y="2328601"/>
                <a:ext cx="4703089" cy="1200329"/>
              </a:xfrm>
              <a:prstGeom prst="rect">
                <a:avLst/>
              </a:prstGeom>
              <a:noFill/>
            </p:spPr>
            <p:txBody>
              <a:bodyPr wrap="square">
                <a:spAutoFit/>
              </a:bodyPr>
              <a:lstStyle/>
              <a:p>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Decoder</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p>
              <a:p>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Generates </a:t>
                </a:r>
                <a14:m>
                  <m:oMath xmlns:m="http://schemas.openxmlformats.org/officeDocument/2006/math">
                    <m:d>
                      <m:dPr>
                        <m:ctrlPr>
                          <a:rPr lang="en-US" altLang="zh-CN" i="1">
                            <a:solidFill>
                              <a:schemeClr val="tx1">
                                <a:lumMod val="65000"/>
                                <a:lumOff val="35000"/>
                              </a:schemeClr>
                            </a:solidFill>
                            <a:latin typeface="Cambria Math" panose="02040503050406030204" pitchFamily="18" charset="0"/>
                          </a:rPr>
                        </m:ctrlPr>
                      </m:dPr>
                      <m:e>
                        <m:sSub>
                          <m:sSubPr>
                            <m:ctrlPr>
                              <a:rPr lang="en-US" altLang="zh-CN" i="1">
                                <a:solidFill>
                                  <a:schemeClr val="tx1">
                                    <a:lumMod val="65000"/>
                                    <a:lumOff val="35000"/>
                                  </a:schemeClr>
                                </a:solidFill>
                                <a:latin typeface="Cambria Math" panose="02040503050406030204" pitchFamily="18" charset="0"/>
                              </a:rPr>
                            </m:ctrlPr>
                          </m:sSubPr>
                          <m:e>
                            <m:r>
                              <a:rPr lang="en-US" altLang="zh-CN" b="0" i="1" smtClean="0">
                                <a:solidFill>
                                  <a:schemeClr val="tx1">
                                    <a:lumMod val="65000"/>
                                    <a:lumOff val="35000"/>
                                  </a:schemeClr>
                                </a:solidFill>
                                <a:latin typeface="Cambria Math" panose="02040503050406030204" pitchFamily="18" charset="0"/>
                              </a:rPr>
                              <m:t>𝑦</m:t>
                            </m:r>
                          </m:e>
                          <m:sub>
                            <m:r>
                              <a:rPr lang="en-US" altLang="zh-CN">
                                <a:solidFill>
                                  <a:schemeClr val="tx1">
                                    <a:lumMod val="65000"/>
                                    <a:lumOff val="35000"/>
                                  </a:schemeClr>
                                </a:solidFill>
                                <a:latin typeface="Cambria Math" panose="02040503050406030204" pitchFamily="18" charset="0"/>
                              </a:rPr>
                              <m:t>1</m:t>
                            </m:r>
                          </m:sub>
                        </m:sSub>
                        <m:r>
                          <a:rPr lang="en-US" altLang="zh-CN">
                            <a:solidFill>
                              <a:schemeClr val="tx1">
                                <a:lumMod val="65000"/>
                                <a:lumOff val="35000"/>
                              </a:schemeClr>
                            </a:solidFill>
                            <a:latin typeface="Cambria Math" panose="02040503050406030204" pitchFamily="18" charset="0"/>
                          </a:rPr>
                          <m:t>, </m:t>
                        </m:r>
                        <m:sSub>
                          <m:sSubPr>
                            <m:ctrlPr>
                              <a:rPr lang="en-US" altLang="zh-CN" i="1">
                                <a:solidFill>
                                  <a:schemeClr val="tx1">
                                    <a:lumMod val="65000"/>
                                    <a:lumOff val="35000"/>
                                  </a:schemeClr>
                                </a:solidFill>
                                <a:latin typeface="Cambria Math" panose="02040503050406030204" pitchFamily="18" charset="0"/>
                              </a:rPr>
                            </m:ctrlPr>
                          </m:sSubPr>
                          <m:e>
                            <m:r>
                              <a:rPr lang="en-US" altLang="zh-CN" b="0" i="1" smtClean="0">
                                <a:solidFill>
                                  <a:schemeClr val="tx1">
                                    <a:lumMod val="65000"/>
                                    <a:lumOff val="35000"/>
                                  </a:schemeClr>
                                </a:solidFill>
                                <a:latin typeface="Cambria Math" panose="02040503050406030204" pitchFamily="18" charset="0"/>
                              </a:rPr>
                              <m:t>𝑦</m:t>
                            </m:r>
                          </m:e>
                          <m:sub>
                            <m:r>
                              <a:rPr lang="en-US" altLang="zh-CN">
                                <a:solidFill>
                                  <a:schemeClr val="tx1">
                                    <a:lumMod val="65000"/>
                                    <a:lumOff val="35000"/>
                                  </a:schemeClr>
                                </a:solidFill>
                                <a:latin typeface="Cambria Math" panose="02040503050406030204" pitchFamily="18" charset="0"/>
                              </a:rPr>
                              <m:t>2</m:t>
                            </m:r>
                          </m:sub>
                        </m:sSub>
                        <m:r>
                          <a:rPr lang="en-US" altLang="zh-CN">
                            <a:solidFill>
                              <a:schemeClr val="tx1">
                                <a:lumMod val="65000"/>
                                <a:lumOff val="35000"/>
                              </a:schemeClr>
                            </a:solidFill>
                            <a:latin typeface="Cambria Math" panose="02040503050406030204" pitchFamily="18" charset="0"/>
                          </a:rPr>
                          <m:t>, … , </m:t>
                        </m:r>
                        <m:sSub>
                          <m:sSubPr>
                            <m:ctrlPr>
                              <a:rPr lang="en-US" altLang="zh-CN" i="1">
                                <a:solidFill>
                                  <a:schemeClr val="tx1">
                                    <a:lumMod val="65000"/>
                                    <a:lumOff val="35000"/>
                                  </a:schemeClr>
                                </a:solidFill>
                                <a:latin typeface="Cambria Math" panose="02040503050406030204" pitchFamily="18" charset="0"/>
                              </a:rPr>
                            </m:ctrlPr>
                          </m:sSubPr>
                          <m:e>
                            <m:r>
                              <a:rPr lang="en-US" altLang="zh-CN" b="0" i="1" smtClean="0">
                                <a:solidFill>
                                  <a:schemeClr val="tx1">
                                    <a:lumMod val="65000"/>
                                    <a:lumOff val="35000"/>
                                  </a:schemeClr>
                                </a:solidFill>
                                <a:latin typeface="Cambria Math" panose="02040503050406030204" pitchFamily="18" charset="0"/>
                              </a:rPr>
                              <m:t>𝑦</m:t>
                            </m:r>
                          </m:e>
                          <m:sub>
                            <m:r>
                              <a:rPr lang="en-US" altLang="zh-CN">
                                <a:solidFill>
                                  <a:schemeClr val="tx1">
                                    <a:lumMod val="65000"/>
                                    <a:lumOff val="35000"/>
                                  </a:schemeClr>
                                </a:solidFill>
                                <a:latin typeface="Cambria Math" panose="02040503050406030204" pitchFamily="18" charset="0"/>
                              </a:rPr>
                              <m:t>𝑛</m:t>
                            </m:r>
                          </m:sub>
                        </m:sSub>
                      </m:e>
                    </m:d>
                    <m:r>
                      <a:rPr lang="en-US" altLang="zh-CN" i="1">
                        <a:solidFill>
                          <a:schemeClr val="tx1">
                            <a:lumMod val="65000"/>
                            <a:lumOff val="35000"/>
                          </a:schemeClr>
                        </a:solidFill>
                        <a:latin typeface="Cambria Math" panose="02040503050406030204" pitchFamily="18" charset="0"/>
                      </a:rPr>
                      <m:t> </m:t>
                    </m:r>
                  </m:oMath>
                </a14:m>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based on </a:t>
                </a:r>
                <a14:m>
                  <m:oMath xmlns:m="http://schemas.openxmlformats.org/officeDocument/2006/math">
                    <m:r>
                      <a:rPr lang="en-US" altLang="zh-CN">
                        <a:solidFill>
                          <a:schemeClr val="tx1">
                            <a:lumMod val="65000"/>
                            <a:lumOff val="35000"/>
                          </a:schemeClr>
                        </a:solidFill>
                        <a:latin typeface="微软雅黑" panose="020B0503020204020204" pitchFamily="34" charset="-122"/>
                        <a:ea typeface="微软雅黑" panose="020B0503020204020204" pitchFamily="34" charset="-122"/>
                      </a:rPr>
                      <m:t>𝑧</m:t>
                    </m:r>
                    <m:r>
                      <m:rPr>
                        <m:nor/>
                      </m:rPr>
                      <a:rPr lang="en-US" altLang="zh-CN">
                        <a:solidFill>
                          <a:schemeClr val="tx1">
                            <a:lumMod val="65000"/>
                            <a:lumOff val="35000"/>
                          </a:schemeClr>
                        </a:solidFill>
                        <a:latin typeface="微软雅黑" panose="020B0503020204020204" pitchFamily="34" charset="-122"/>
                        <a:ea typeface="微软雅黑" panose="020B0503020204020204" pitchFamily="34" charset="-122"/>
                      </a:rPr>
                      <m:t> </m:t>
                    </m:r>
                    <m:r>
                      <m:rPr>
                        <m:nor/>
                      </m:rPr>
                      <a:rPr lang="en-US" altLang="zh-CN">
                        <a:solidFill>
                          <a:schemeClr val="tx1">
                            <a:lumMod val="65000"/>
                            <a:lumOff val="35000"/>
                          </a:schemeClr>
                        </a:solidFill>
                        <a:latin typeface="微软雅黑" panose="020B0503020204020204" pitchFamily="34" charset="-122"/>
                        <a:ea typeface="微软雅黑" panose="020B0503020204020204" pitchFamily="34" charset="-122"/>
                      </a:rPr>
                      <m:t>and</m:t>
                    </m:r>
                    <m:r>
                      <m:rPr>
                        <m:nor/>
                      </m:rPr>
                      <a:rPr lang="en-US" altLang="zh-CN">
                        <a:solidFill>
                          <a:schemeClr val="tx1">
                            <a:lumMod val="65000"/>
                            <a:lumOff val="35000"/>
                          </a:schemeClr>
                        </a:solidFill>
                        <a:latin typeface="微软雅黑" panose="020B0503020204020204" pitchFamily="34" charset="-122"/>
                        <a:ea typeface="微软雅黑" panose="020B0503020204020204" pitchFamily="34" charset="-122"/>
                      </a:rPr>
                      <m:t> </m:t>
                    </m:r>
                    <m:r>
                      <m:rPr>
                        <m:nor/>
                      </m:rPr>
                      <a:rPr lang="en-US" altLang="zh-CN">
                        <a:solidFill>
                          <a:schemeClr val="tx1">
                            <a:lumMod val="65000"/>
                            <a:lumOff val="35000"/>
                          </a:schemeClr>
                        </a:solidFill>
                        <a:latin typeface="微软雅黑" panose="020B0503020204020204" pitchFamily="34" charset="-122"/>
                        <a:ea typeface="微软雅黑" panose="020B0503020204020204" pitchFamily="34" charset="-122"/>
                      </a:rPr>
                      <m:t>its</m:t>
                    </m:r>
                    <m:r>
                      <m:rPr>
                        <m:nor/>
                      </m:rPr>
                      <a:rPr lang="en-US" altLang="zh-CN">
                        <a:solidFill>
                          <a:schemeClr val="tx1">
                            <a:lumMod val="65000"/>
                            <a:lumOff val="35000"/>
                          </a:schemeClr>
                        </a:solidFill>
                        <a:latin typeface="微软雅黑" panose="020B0503020204020204" pitchFamily="34" charset="-122"/>
                        <a:ea typeface="微软雅黑" panose="020B0503020204020204" pitchFamily="34" charset="-122"/>
                      </a:rPr>
                      <m:t> </m:t>
                    </m:r>
                    <m:r>
                      <m:rPr>
                        <m:nor/>
                      </m:rPr>
                      <a:rPr lang="en-US" altLang="zh-CN">
                        <a:solidFill>
                          <a:schemeClr val="tx1">
                            <a:lumMod val="65000"/>
                            <a:lumOff val="35000"/>
                          </a:schemeClr>
                        </a:solidFill>
                        <a:latin typeface="微软雅黑" panose="020B0503020204020204" pitchFamily="34" charset="-122"/>
                        <a:ea typeface="微软雅黑" panose="020B0503020204020204" pitchFamily="34" charset="-122"/>
                      </a:rPr>
                      <m:t>output</m:t>
                    </m:r>
                    <m:r>
                      <m:rPr>
                        <m:nor/>
                      </m:rPr>
                      <a:rPr lang="en-US" altLang="zh-CN">
                        <a:solidFill>
                          <a:schemeClr val="tx1">
                            <a:lumMod val="65000"/>
                            <a:lumOff val="35000"/>
                          </a:schemeClr>
                        </a:solidFill>
                        <a:latin typeface="微软雅黑" panose="020B0503020204020204" pitchFamily="34" charset="-122"/>
                        <a:ea typeface="微软雅黑" panose="020B0503020204020204" pitchFamily="34" charset="-122"/>
                      </a:rPr>
                      <m:t> </m:t>
                    </m:r>
                    <m:r>
                      <m:rPr>
                        <m:nor/>
                      </m:rPr>
                      <a:rPr lang="en-US" altLang="zh-CN">
                        <a:solidFill>
                          <a:schemeClr val="tx1">
                            <a:lumMod val="65000"/>
                            <a:lumOff val="35000"/>
                          </a:schemeClr>
                        </a:solidFill>
                        <a:latin typeface="微软雅黑" panose="020B0503020204020204" pitchFamily="34" charset="-122"/>
                        <a:ea typeface="微软雅黑" panose="020B0503020204020204" pitchFamily="34" charset="-122"/>
                      </a:rPr>
                      <m:t>from</m:t>
                    </m:r>
                    <m:r>
                      <m:rPr>
                        <m:nor/>
                      </m:rPr>
                      <a:rPr lang="en-US" altLang="zh-CN">
                        <a:solidFill>
                          <a:schemeClr val="tx1">
                            <a:lumMod val="65000"/>
                            <a:lumOff val="35000"/>
                          </a:schemeClr>
                        </a:solidFill>
                        <a:latin typeface="微软雅黑" panose="020B0503020204020204" pitchFamily="34" charset="-122"/>
                        <a:ea typeface="微软雅黑" panose="020B0503020204020204" pitchFamily="34" charset="-122"/>
                      </a:rPr>
                      <m:t> </m:t>
                    </m:r>
                    <m:r>
                      <m:rPr>
                        <m:nor/>
                      </m:rPr>
                      <a:rPr lang="en-US" altLang="zh-CN">
                        <a:solidFill>
                          <a:schemeClr val="tx1">
                            <a:lumMod val="65000"/>
                            <a:lumOff val="35000"/>
                          </a:schemeClr>
                        </a:solidFill>
                        <a:latin typeface="微软雅黑" panose="020B0503020204020204" pitchFamily="34" charset="-122"/>
                        <a:ea typeface="微软雅黑" panose="020B0503020204020204" pitchFamily="34" charset="-122"/>
                      </a:rPr>
                      <m:t>the</m:t>
                    </m:r>
                    <m:r>
                      <m:rPr>
                        <m:nor/>
                      </m:rPr>
                      <a:rPr lang="en-US" altLang="zh-CN">
                        <a:solidFill>
                          <a:schemeClr val="tx1">
                            <a:lumMod val="65000"/>
                            <a:lumOff val="35000"/>
                          </a:schemeClr>
                        </a:solidFill>
                        <a:latin typeface="微软雅黑" panose="020B0503020204020204" pitchFamily="34" charset="-122"/>
                        <a:ea typeface="微软雅黑" panose="020B0503020204020204" pitchFamily="34" charset="-122"/>
                      </a:rPr>
                      <m:t> </m:t>
                    </m:r>
                    <m:r>
                      <m:rPr>
                        <m:nor/>
                      </m:rPr>
                      <a:rPr lang="en-US" altLang="zh-CN">
                        <a:solidFill>
                          <a:schemeClr val="tx1">
                            <a:lumMod val="65000"/>
                            <a:lumOff val="35000"/>
                          </a:schemeClr>
                        </a:solidFill>
                        <a:latin typeface="微软雅黑" panose="020B0503020204020204" pitchFamily="34" charset="-122"/>
                        <a:ea typeface="微软雅黑" panose="020B0503020204020204" pitchFamily="34" charset="-122"/>
                      </a:rPr>
                      <m:t>previous</m:t>
                    </m:r>
                    <m:r>
                      <m:rPr>
                        <m:nor/>
                      </m:rPr>
                      <a:rPr lang="en-US" altLang="zh-CN">
                        <a:solidFill>
                          <a:schemeClr val="tx1">
                            <a:lumMod val="65000"/>
                            <a:lumOff val="35000"/>
                          </a:schemeClr>
                        </a:solidFill>
                        <a:latin typeface="微软雅黑" panose="020B0503020204020204" pitchFamily="34" charset="-122"/>
                        <a:ea typeface="微软雅黑" panose="020B0503020204020204" pitchFamily="34" charset="-122"/>
                      </a:rPr>
                      <m:t> </m:t>
                    </m:r>
                    <m:r>
                      <m:rPr>
                        <m:nor/>
                      </m:rPr>
                      <a:rPr lang="en-US" altLang="zh-CN" b="0" i="0" smtClean="0">
                        <a:solidFill>
                          <a:schemeClr val="tx1">
                            <a:lumMod val="65000"/>
                            <a:lumOff val="35000"/>
                          </a:schemeClr>
                        </a:solidFill>
                        <a:latin typeface="微软雅黑" panose="020B0503020204020204" pitchFamily="34" charset="-122"/>
                        <a:ea typeface="微软雅黑" panose="020B0503020204020204" pitchFamily="34" charset="-122"/>
                      </a:rPr>
                      <m:t>moment</m:t>
                    </m:r>
                  </m:oMath>
                </a14:m>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dirty="0">
                  <a:solidFill>
                    <a:schemeClr val="tx1">
                      <a:lumMod val="65000"/>
                      <a:lumOff val="35000"/>
                    </a:schemeClr>
                  </a:solidFill>
                  <a:latin typeface="微软雅黑" panose="020B0503020204020204" pitchFamily="34" charset="-122"/>
                  <a:ea typeface="微软雅黑" panose="020B0503020204020204" pitchFamily="34" charset="-122"/>
                </a:endParaRPr>
              </a:p>
            </p:txBody>
          </p:sp>
        </mc:Choice>
        <mc:Fallback>
          <p:sp>
            <p:nvSpPr>
              <p:cNvPr id="39" name="文本框 38">
                <a:extLst>
                  <a:ext uri="{FF2B5EF4-FFF2-40B4-BE49-F238E27FC236}">
                    <a16:creationId xmlns:a16="http://schemas.microsoft.com/office/drawing/2014/main" id="{C43FFD2A-CDEB-4719-B21B-756BCA4F4EFA}"/>
                  </a:ext>
                </a:extLst>
              </p:cNvPr>
              <p:cNvSpPr txBox="1">
                <a:spLocks noRot="1" noChangeAspect="1" noMove="1" noResize="1" noEditPoints="1" noAdjustHandles="1" noChangeArrowheads="1" noChangeShapeType="1" noTextEdit="1"/>
              </p:cNvSpPr>
              <p:nvPr/>
            </p:nvSpPr>
            <p:spPr>
              <a:xfrm>
                <a:off x="7672136" y="2328601"/>
                <a:ext cx="4703089" cy="1200329"/>
              </a:xfrm>
              <a:prstGeom prst="rect">
                <a:avLst/>
              </a:prstGeom>
              <a:blipFill>
                <a:blip r:embed="rId6"/>
                <a:stretch>
                  <a:fillRect l="-1167" t="-3046" b="-710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886869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 y="-932"/>
            <a:ext cx="12191746" cy="6858000"/>
          </a:xfrm>
          <a:prstGeom prst="rect">
            <a:avLst/>
          </a:prstGeom>
        </p:spPr>
      </p:pic>
      <p:pic>
        <p:nvPicPr>
          <p:cNvPr id="3" name="图片 2" descr="纯标识组合"/>
          <p:cNvPicPr>
            <a:picLocks noChangeAspect="1"/>
          </p:cNvPicPr>
          <p:nvPr/>
        </p:nvPicPr>
        <p:blipFill>
          <a:blip r:embed="rId3"/>
          <a:srcRect l="26321" t="29501" r="26973" b="29587"/>
          <a:stretch>
            <a:fillRect/>
          </a:stretch>
        </p:blipFill>
        <p:spPr>
          <a:xfrm>
            <a:off x="10146665" y="223520"/>
            <a:ext cx="1884045" cy="894080"/>
          </a:xfrm>
          <a:prstGeom prst="rect">
            <a:avLst/>
          </a:prstGeom>
        </p:spPr>
      </p:pic>
      <p:pic>
        <p:nvPicPr>
          <p:cNvPr id="4" name="图片 3">
            <a:extLst>
              <a:ext uri="{FF2B5EF4-FFF2-40B4-BE49-F238E27FC236}">
                <a16:creationId xmlns:a16="http://schemas.microsoft.com/office/drawing/2014/main" id="{4DD52B68-7E5A-4E55-92A1-06C0A2F5F3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771" y="795850"/>
            <a:ext cx="4315990" cy="5097567"/>
          </a:xfrm>
          <a:prstGeom prst="rect">
            <a:avLst/>
          </a:prstGeom>
        </p:spPr>
      </p:pic>
      <p:sp>
        <p:nvSpPr>
          <p:cNvPr id="6" name="文本框 5">
            <a:extLst>
              <a:ext uri="{FF2B5EF4-FFF2-40B4-BE49-F238E27FC236}">
                <a16:creationId xmlns:a16="http://schemas.microsoft.com/office/drawing/2014/main" id="{D5A10CEA-7FB3-4FAD-8F0B-469F77C128D4}"/>
              </a:ext>
            </a:extLst>
          </p:cNvPr>
          <p:cNvSpPr txBox="1"/>
          <p:nvPr/>
        </p:nvSpPr>
        <p:spPr>
          <a:xfrm>
            <a:off x="274534" y="245258"/>
            <a:ext cx="4250464" cy="584775"/>
          </a:xfrm>
          <a:prstGeom prst="rect">
            <a:avLst/>
          </a:prstGeom>
          <a:noFill/>
        </p:spPr>
        <p:txBody>
          <a:bodyPr wrap="square">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Encoder</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10094055-FBD8-4B1D-BA54-0FAE1B998303}"/>
              </a:ext>
            </a:extLst>
          </p:cNvPr>
          <p:cNvSpPr txBox="1"/>
          <p:nvPr/>
        </p:nvSpPr>
        <p:spPr>
          <a:xfrm>
            <a:off x="41140" y="5946008"/>
            <a:ext cx="5007809" cy="369332"/>
          </a:xfrm>
          <a:prstGeom prst="rect">
            <a:avLst/>
          </a:prstGeom>
          <a:noFill/>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Figure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7</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Architecture of the Transformer</a:t>
            </a:r>
            <a:endParaRPr lang="zh-CN" altLang="en-US" baseline="30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37" name="文本框 36">
                <a:extLst>
                  <a:ext uri="{FF2B5EF4-FFF2-40B4-BE49-F238E27FC236}">
                    <a16:creationId xmlns:a16="http://schemas.microsoft.com/office/drawing/2014/main" id="{EAAF1C87-F47B-4875-81C6-5085270F66EF}"/>
                  </a:ext>
                </a:extLst>
              </p:cNvPr>
              <p:cNvSpPr txBox="1"/>
              <p:nvPr/>
            </p:nvSpPr>
            <p:spPr>
              <a:xfrm>
                <a:off x="5045196" y="726200"/>
                <a:ext cx="6094767" cy="5491055"/>
              </a:xfrm>
              <a:prstGeom prst="rect">
                <a:avLst/>
              </a:prstGeom>
              <a:noFill/>
            </p:spPr>
            <p:txBody>
              <a:bodyPr wrap="square">
                <a:spAutoFit/>
              </a:bodyPr>
              <a:lstStyle/>
              <a:p>
                <a:pPr>
                  <a:lnSpc>
                    <a:spcPct val="150000"/>
                  </a:lnSpc>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Hyperparameter:</a:t>
                </a:r>
              </a:p>
              <a:p>
                <a:pPr marL="285750" indent="-285750">
                  <a:lnSpc>
                    <a:spcPct val="150000"/>
                  </a:lnSpc>
                  <a:buFontTx/>
                  <a:buChar char="-"/>
                </a:pPr>
                <a14:m>
                  <m:oMath xmlns:m="http://schemas.openxmlformats.org/officeDocument/2006/math">
                    <m:r>
                      <a:rPr lang="en-US" altLang="zh-CN" b="0" i="1" smtClean="0">
                        <a:solidFill>
                          <a:schemeClr val="tx1">
                            <a:lumMod val="65000"/>
                            <a:lumOff val="35000"/>
                          </a:schemeClr>
                        </a:solidFill>
                        <a:latin typeface="Cambria Math" panose="02040503050406030204" pitchFamily="18" charset="0"/>
                        <a:ea typeface="微软雅黑" panose="020B0503020204020204" pitchFamily="34" charset="-122"/>
                      </a:rPr>
                      <m:t>𝑁</m:t>
                    </m:r>
                  </m:oMath>
                </a14:m>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 the number of layers, </a:t>
                </a:r>
                <a14:m>
                  <m:oMath xmlns:m="http://schemas.openxmlformats.org/officeDocument/2006/math">
                    <m:r>
                      <a:rPr lang="en-US" altLang="zh-CN" b="0" i="1" smtClean="0">
                        <a:solidFill>
                          <a:schemeClr val="tx1">
                            <a:lumMod val="65000"/>
                            <a:lumOff val="35000"/>
                          </a:schemeClr>
                        </a:solidFill>
                        <a:latin typeface="Cambria Math" panose="02040503050406030204" pitchFamily="18" charset="0"/>
                        <a:ea typeface="微软雅黑" panose="020B0503020204020204" pitchFamily="34" charset="-122"/>
                      </a:rPr>
                      <m:t>𝑁</m:t>
                    </m:r>
                    <m:r>
                      <a:rPr lang="en-US" altLang="zh-CN" b="0" i="1" smtClean="0">
                        <a:solidFill>
                          <a:schemeClr val="tx1">
                            <a:lumMod val="65000"/>
                            <a:lumOff val="35000"/>
                          </a:schemeClr>
                        </a:solidFill>
                        <a:latin typeface="Cambria Math" panose="02040503050406030204" pitchFamily="18" charset="0"/>
                        <a:ea typeface="微软雅黑" panose="020B0503020204020204" pitchFamily="34" charset="-122"/>
                      </a:rPr>
                      <m:t>=6</m:t>
                    </m:r>
                  </m:oMath>
                </a14:m>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nSpc>
                    <a:spcPct val="150000"/>
                  </a:lnSpc>
                  <a:buFontTx/>
                  <a:buChar char="-"/>
                </a:pPr>
                <a14:m>
                  <m:oMath xmlns:m="http://schemas.openxmlformats.org/officeDocument/2006/math">
                    <m:sSub>
                      <m:sSubPr>
                        <m:ctrlPr>
                          <a:rPr lang="zh-CN" altLang="zh-CN">
                            <a:solidFill>
                              <a:schemeClr val="tx1">
                                <a:lumMod val="65000"/>
                                <a:lumOff val="35000"/>
                              </a:schemeClr>
                            </a:solidFill>
                            <a:latin typeface="微软雅黑" panose="020B0503020204020204" pitchFamily="34" charset="-122"/>
                            <a:ea typeface="微软雅黑" panose="020B0503020204020204" pitchFamily="34" charset="-122"/>
                          </a:rPr>
                        </m:ctrlPr>
                      </m:sSubPr>
                      <m:e>
                        <m:r>
                          <a:rPr lang="en-US" altLang="zh-CN">
                            <a:solidFill>
                              <a:schemeClr val="tx1">
                                <a:lumMod val="65000"/>
                                <a:lumOff val="35000"/>
                              </a:schemeClr>
                            </a:solidFill>
                            <a:latin typeface="微软雅黑" panose="020B0503020204020204" pitchFamily="34" charset="-122"/>
                            <a:ea typeface="微软雅黑" panose="020B0503020204020204" pitchFamily="34" charset="-122"/>
                          </a:rPr>
                          <m:t>𝑑</m:t>
                        </m:r>
                      </m:e>
                      <m:sub>
                        <m:r>
                          <a:rPr lang="en-US" altLang="zh-CN">
                            <a:solidFill>
                              <a:schemeClr val="tx1">
                                <a:lumMod val="65000"/>
                                <a:lumOff val="35000"/>
                              </a:schemeClr>
                            </a:solidFill>
                            <a:latin typeface="微软雅黑" panose="020B0503020204020204" pitchFamily="34" charset="-122"/>
                            <a:ea typeface="微软雅黑" panose="020B0503020204020204" pitchFamily="34" charset="-122"/>
                          </a:rPr>
                          <m:t>𝑚𝑜𝑑𝑒𝑙</m:t>
                        </m:r>
                      </m:sub>
                    </m:sSub>
                  </m:oMath>
                </a14:m>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 the dimension of output, </a:t>
                </a:r>
                <a14:m>
                  <m:oMath xmlns:m="http://schemas.openxmlformats.org/officeDocument/2006/math">
                    <m:sSub>
                      <m:sSubPr>
                        <m:ctrlPr>
                          <a:rPr lang="zh-CN" altLang="zh-CN" i="1">
                            <a:solidFill>
                              <a:schemeClr val="tx1">
                                <a:lumMod val="65000"/>
                                <a:lumOff val="35000"/>
                              </a:schemeClr>
                            </a:solidFill>
                            <a:latin typeface="Cambria Math" panose="02040503050406030204" pitchFamily="18" charset="0"/>
                            <a:ea typeface="微软雅黑" panose="020B0503020204020204" pitchFamily="34" charset="-122"/>
                          </a:rPr>
                        </m:ctrlPr>
                      </m:sSubPr>
                      <m:e>
                        <m:r>
                          <a:rPr lang="en-US" altLang="zh-CN">
                            <a:solidFill>
                              <a:schemeClr val="tx1">
                                <a:lumMod val="65000"/>
                                <a:lumOff val="35000"/>
                              </a:schemeClr>
                            </a:solidFill>
                            <a:latin typeface="Cambria Math" panose="02040503050406030204" pitchFamily="18" charset="0"/>
                            <a:ea typeface="微软雅黑" panose="020B0503020204020204" pitchFamily="34" charset="-122"/>
                          </a:rPr>
                          <m:t>𝑑</m:t>
                        </m:r>
                      </m:e>
                      <m:sub>
                        <m:r>
                          <a:rPr lang="en-US" altLang="zh-CN">
                            <a:solidFill>
                              <a:schemeClr val="tx1">
                                <a:lumMod val="65000"/>
                                <a:lumOff val="35000"/>
                              </a:schemeClr>
                            </a:solidFill>
                            <a:latin typeface="Cambria Math" panose="02040503050406030204" pitchFamily="18" charset="0"/>
                            <a:ea typeface="微软雅黑" panose="020B0503020204020204" pitchFamily="34" charset="-122"/>
                          </a:rPr>
                          <m:t>𝑚𝑜𝑑𝑒𝑙</m:t>
                        </m:r>
                      </m:sub>
                    </m:sSub>
                    <m:r>
                      <a:rPr lang="en-US" altLang="zh-CN" b="0" i="1" smtClean="0">
                        <a:solidFill>
                          <a:schemeClr val="tx1">
                            <a:lumMod val="65000"/>
                            <a:lumOff val="35000"/>
                          </a:schemeClr>
                        </a:solidFill>
                        <a:latin typeface="Cambria Math" panose="02040503050406030204" pitchFamily="18" charset="0"/>
                        <a:ea typeface="微软雅黑" panose="020B0503020204020204" pitchFamily="34" charset="-122"/>
                      </a:rPr>
                      <m:t>=512</m:t>
                    </m:r>
                  </m:oMath>
                </a14:m>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nSpc>
                    <a:spcPct val="150000"/>
                  </a:lnSpc>
                  <a:buFontTx/>
                  <a:buChar char="-"/>
                </a:pP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Structure:</a:t>
                </a:r>
              </a:p>
              <a:p>
                <a:pPr marL="285750" indent="-285750">
                  <a:lnSpc>
                    <a:spcPct val="150000"/>
                  </a:lnSpc>
                  <a:buFontTx/>
                  <a:buChar char="-"/>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Be composed of a stack of </a:t>
                </a:r>
                <a14:m>
                  <m:oMath xmlns:m="http://schemas.openxmlformats.org/officeDocument/2006/math">
                    <m:r>
                      <a:rPr lang="en-US" altLang="zh-CN" b="0" i="1" smtClean="0">
                        <a:solidFill>
                          <a:schemeClr val="tx1">
                            <a:lumMod val="65000"/>
                            <a:lumOff val="35000"/>
                          </a:schemeClr>
                        </a:solidFill>
                        <a:latin typeface="Cambria Math" panose="02040503050406030204" pitchFamily="18" charset="0"/>
                        <a:ea typeface="微软雅黑" panose="020B0503020204020204" pitchFamily="34" charset="-122"/>
                      </a:rPr>
                      <m:t>𝑁</m:t>
                    </m:r>
                    <m:r>
                      <a:rPr lang="en-US" altLang="zh-CN" b="0" i="1" smtClean="0">
                        <a:solidFill>
                          <a:schemeClr val="tx1">
                            <a:lumMod val="65000"/>
                            <a:lumOff val="35000"/>
                          </a:schemeClr>
                        </a:solidFill>
                        <a:latin typeface="Cambria Math" panose="02040503050406030204" pitchFamily="18" charset="0"/>
                        <a:ea typeface="微软雅黑" panose="020B0503020204020204" pitchFamily="34" charset="-122"/>
                      </a:rPr>
                      <m:t>=6 </m:t>
                    </m:r>
                  </m:oMath>
                </a14:m>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identical layers.</a:t>
                </a:r>
              </a:p>
              <a:p>
                <a:pPr marL="285750" indent="-285750">
                  <a:lnSpc>
                    <a:spcPct val="150000"/>
                  </a:lnSpc>
                  <a:buFontTx/>
                  <a:buChar char="-"/>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Each layer has two sub-layers:</a:t>
                </a:r>
              </a:p>
              <a:p>
                <a:pPr marL="742950" lvl="1" indent="-285750">
                  <a:lnSpc>
                    <a:spcPct val="150000"/>
                  </a:lnSpc>
                  <a:buFontTx/>
                  <a:buChar char="-"/>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Multi-Head Attention</a:t>
                </a:r>
              </a:p>
              <a:p>
                <a:pPr marL="742950" lvl="1" indent="-285750">
                  <a:lnSpc>
                    <a:spcPct val="150000"/>
                  </a:lnSpc>
                  <a:buFontTx/>
                  <a:buChar char="-"/>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Feed Forward</a:t>
                </a:r>
              </a:p>
              <a:p>
                <a:pPr marL="285750" indent="-285750">
                  <a:lnSpc>
                    <a:spcPct val="150000"/>
                  </a:lnSpc>
                  <a:buFontTx/>
                  <a:buChar char="-"/>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Residual connections</a:t>
                </a:r>
              </a:p>
              <a:p>
                <a:pPr marL="285750" indent="-285750">
                  <a:lnSpc>
                    <a:spcPct val="150000"/>
                  </a:lnSpc>
                  <a:buFontTx/>
                  <a:buChar char="-"/>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Each sub-layer is followed by layer normalization:</a:t>
                </a:r>
              </a:p>
              <a:p>
                <a:pPr marL="742950" lvl="1" indent="-285750">
                  <a:lnSpc>
                    <a:spcPct val="150000"/>
                  </a:lnSpc>
                  <a:buFontTx/>
                  <a:buChar char="-"/>
                </a:pPr>
                <a14:m>
                  <m:oMath xmlns:m="http://schemas.openxmlformats.org/officeDocument/2006/math">
                    <m:r>
                      <a:rPr lang="en-US" altLang="zh-CN" sz="2000">
                        <a:solidFill>
                          <a:schemeClr val="tx1">
                            <a:lumMod val="65000"/>
                            <a:lumOff val="35000"/>
                          </a:schemeClr>
                        </a:solidFill>
                        <a:latin typeface="微软雅黑" panose="020B0503020204020204" pitchFamily="34" charset="-122"/>
                        <a:ea typeface="微软雅黑" panose="020B0503020204020204" pitchFamily="34" charset="-122"/>
                      </a:rPr>
                      <m:t>𝐿𝑎𝑦𝑒𝑟𝑁𝑜𝑟𝑚</m:t>
                    </m:r>
                    <m:r>
                      <a:rPr lang="en-US" altLang="zh-CN" sz="2000">
                        <a:solidFill>
                          <a:schemeClr val="tx1">
                            <a:lumMod val="65000"/>
                            <a:lumOff val="35000"/>
                          </a:schemeClr>
                        </a:solidFill>
                        <a:latin typeface="微软雅黑" panose="020B0503020204020204" pitchFamily="34" charset="-122"/>
                        <a:ea typeface="微软雅黑" panose="020B0503020204020204" pitchFamily="34" charset="-122"/>
                      </a:rPr>
                      <m:t>(</m:t>
                    </m:r>
                    <m:r>
                      <a:rPr lang="en-US" altLang="zh-CN" sz="2000">
                        <a:solidFill>
                          <a:schemeClr val="tx1">
                            <a:lumMod val="65000"/>
                            <a:lumOff val="35000"/>
                          </a:schemeClr>
                        </a:solidFill>
                        <a:latin typeface="微软雅黑" panose="020B0503020204020204" pitchFamily="34" charset="-122"/>
                        <a:ea typeface="微软雅黑" panose="020B0503020204020204" pitchFamily="34" charset="-122"/>
                      </a:rPr>
                      <m:t>𝑥</m:t>
                    </m:r>
                    <m:r>
                      <a:rPr lang="en-US" altLang="zh-CN" sz="2000">
                        <a:solidFill>
                          <a:schemeClr val="tx1">
                            <a:lumMod val="65000"/>
                            <a:lumOff val="35000"/>
                          </a:schemeClr>
                        </a:solidFill>
                        <a:latin typeface="微软雅黑" panose="020B0503020204020204" pitchFamily="34" charset="-122"/>
                        <a:ea typeface="微软雅黑" panose="020B0503020204020204" pitchFamily="34" charset="-122"/>
                      </a:rPr>
                      <m:t>+</m:t>
                    </m:r>
                    <m:r>
                      <a:rPr lang="en-US" altLang="zh-CN" sz="2000">
                        <a:solidFill>
                          <a:schemeClr val="tx1">
                            <a:lumMod val="65000"/>
                            <a:lumOff val="35000"/>
                          </a:schemeClr>
                        </a:solidFill>
                        <a:latin typeface="微软雅黑" panose="020B0503020204020204" pitchFamily="34" charset="-122"/>
                        <a:ea typeface="微软雅黑" panose="020B0503020204020204" pitchFamily="34" charset="-122"/>
                      </a:rPr>
                      <m:t>𝑆𝑢𝑏𝑙𝑎𝑦𝑒𝑟</m:t>
                    </m:r>
                    <m:r>
                      <a:rPr lang="en-US" altLang="zh-CN" sz="2000">
                        <a:solidFill>
                          <a:schemeClr val="tx1">
                            <a:lumMod val="65000"/>
                            <a:lumOff val="35000"/>
                          </a:schemeClr>
                        </a:solidFill>
                        <a:latin typeface="微软雅黑" panose="020B0503020204020204" pitchFamily="34" charset="-122"/>
                        <a:ea typeface="微软雅黑" panose="020B0503020204020204" pitchFamily="34" charset="-122"/>
                      </a:rPr>
                      <m:t>(</m:t>
                    </m:r>
                    <m:r>
                      <a:rPr lang="en-US" altLang="zh-CN" sz="2000">
                        <a:solidFill>
                          <a:schemeClr val="tx1">
                            <a:lumMod val="65000"/>
                            <a:lumOff val="35000"/>
                          </a:schemeClr>
                        </a:solidFill>
                        <a:latin typeface="微软雅黑" panose="020B0503020204020204" pitchFamily="34" charset="-122"/>
                        <a:ea typeface="微软雅黑" panose="020B0503020204020204" pitchFamily="34" charset="-122"/>
                      </a:rPr>
                      <m:t>𝑥</m:t>
                    </m:r>
                    <m:r>
                      <a:rPr lang="en-US" altLang="zh-CN" sz="2000">
                        <a:solidFill>
                          <a:schemeClr val="tx1">
                            <a:lumMod val="65000"/>
                            <a:lumOff val="35000"/>
                          </a:schemeClr>
                        </a:solidFill>
                        <a:latin typeface="微软雅黑" panose="020B0503020204020204" pitchFamily="34" charset="-122"/>
                        <a:ea typeface="微软雅黑" panose="020B0503020204020204" pitchFamily="34" charset="-122"/>
                      </a:rPr>
                      <m:t>))</m:t>
                    </m:r>
                  </m:oMath>
                </a14:m>
                <a:endParaRPr lang="zh-CN"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mc:Choice>
        <mc:Fallback>
          <p:sp>
            <p:nvSpPr>
              <p:cNvPr id="37" name="文本框 36">
                <a:extLst>
                  <a:ext uri="{FF2B5EF4-FFF2-40B4-BE49-F238E27FC236}">
                    <a16:creationId xmlns:a16="http://schemas.microsoft.com/office/drawing/2014/main" id="{EAAF1C87-F47B-4875-81C6-5085270F66EF}"/>
                  </a:ext>
                </a:extLst>
              </p:cNvPr>
              <p:cNvSpPr txBox="1">
                <a:spLocks noRot="1" noChangeAspect="1" noMove="1" noResize="1" noEditPoints="1" noAdjustHandles="1" noChangeArrowheads="1" noChangeShapeType="1" noTextEdit="1"/>
              </p:cNvSpPr>
              <p:nvPr/>
            </p:nvSpPr>
            <p:spPr>
              <a:xfrm>
                <a:off x="5045196" y="726200"/>
                <a:ext cx="6094767" cy="5491055"/>
              </a:xfrm>
              <a:prstGeom prst="rect">
                <a:avLst/>
              </a:prstGeom>
              <a:blipFill>
                <a:blip r:embed="rId5"/>
                <a:stretch>
                  <a:fillRect l="-1101"/>
                </a:stretch>
              </a:blipFill>
            </p:spPr>
            <p:txBody>
              <a:bodyPr/>
              <a:lstStyle/>
              <a:p>
                <a:r>
                  <a:rPr lang="zh-CN" altLang="en-US">
                    <a:noFill/>
                  </a:rPr>
                  <a:t> </a:t>
                </a:r>
              </a:p>
            </p:txBody>
          </p:sp>
        </mc:Fallback>
      </mc:AlternateContent>
      <p:sp>
        <p:nvSpPr>
          <p:cNvPr id="2" name="矩形: 圆角 1">
            <a:extLst>
              <a:ext uri="{FF2B5EF4-FFF2-40B4-BE49-F238E27FC236}">
                <a16:creationId xmlns:a16="http://schemas.microsoft.com/office/drawing/2014/main" id="{C9198853-3887-454B-9004-89CB5C316027}"/>
              </a:ext>
            </a:extLst>
          </p:cNvPr>
          <p:cNvSpPr/>
          <p:nvPr/>
        </p:nvSpPr>
        <p:spPr>
          <a:xfrm>
            <a:off x="1149292" y="2793534"/>
            <a:ext cx="1140902" cy="1661020"/>
          </a:xfrm>
          <a:prstGeom prst="roundRect">
            <a:avLst/>
          </a:prstGeom>
          <a:solidFill>
            <a:schemeClr val="accent4">
              <a:alpha val="2313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4044590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 y="-932"/>
            <a:ext cx="12191746" cy="6858000"/>
          </a:xfrm>
          <a:prstGeom prst="rect">
            <a:avLst/>
          </a:prstGeom>
        </p:spPr>
      </p:pic>
      <p:pic>
        <p:nvPicPr>
          <p:cNvPr id="3" name="图片 2" descr="纯标识组合"/>
          <p:cNvPicPr>
            <a:picLocks noChangeAspect="1"/>
          </p:cNvPicPr>
          <p:nvPr/>
        </p:nvPicPr>
        <p:blipFill>
          <a:blip r:embed="rId3"/>
          <a:srcRect l="26321" t="29501" r="26973" b="29587"/>
          <a:stretch>
            <a:fillRect/>
          </a:stretch>
        </p:blipFill>
        <p:spPr>
          <a:xfrm>
            <a:off x="10146665" y="223520"/>
            <a:ext cx="1884045" cy="894080"/>
          </a:xfrm>
          <a:prstGeom prst="rect">
            <a:avLst/>
          </a:prstGeom>
        </p:spPr>
      </p:pic>
      <p:pic>
        <p:nvPicPr>
          <p:cNvPr id="4" name="图片 3">
            <a:extLst>
              <a:ext uri="{FF2B5EF4-FFF2-40B4-BE49-F238E27FC236}">
                <a16:creationId xmlns:a16="http://schemas.microsoft.com/office/drawing/2014/main" id="{4DD52B68-7E5A-4E55-92A1-06C0A2F5F32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1771" y="795850"/>
            <a:ext cx="4315990" cy="5097567"/>
          </a:xfrm>
          <a:prstGeom prst="rect">
            <a:avLst/>
          </a:prstGeom>
        </p:spPr>
      </p:pic>
      <p:sp>
        <p:nvSpPr>
          <p:cNvPr id="6" name="文本框 5">
            <a:extLst>
              <a:ext uri="{FF2B5EF4-FFF2-40B4-BE49-F238E27FC236}">
                <a16:creationId xmlns:a16="http://schemas.microsoft.com/office/drawing/2014/main" id="{D5A10CEA-7FB3-4FAD-8F0B-469F77C128D4}"/>
              </a:ext>
            </a:extLst>
          </p:cNvPr>
          <p:cNvSpPr txBox="1"/>
          <p:nvPr/>
        </p:nvSpPr>
        <p:spPr>
          <a:xfrm>
            <a:off x="274534" y="245258"/>
            <a:ext cx="4250464" cy="584775"/>
          </a:xfrm>
          <a:prstGeom prst="rect">
            <a:avLst/>
          </a:prstGeom>
          <a:noFill/>
        </p:spPr>
        <p:txBody>
          <a:bodyPr wrap="square">
            <a:spAutoFit/>
          </a:bodyPr>
          <a:lstStyle/>
          <a:p>
            <a:r>
              <a:rPr lang="en-US" altLang="zh-CN" sz="3200" b="1" dirty="0">
                <a:solidFill>
                  <a:srgbClr val="0070C0"/>
                </a:solidFill>
                <a:latin typeface="微软雅黑" panose="020B0503020204020204" pitchFamily="34" charset="-122"/>
                <a:ea typeface="微软雅黑" panose="020B0503020204020204" pitchFamily="34" charset="-122"/>
              </a:rPr>
              <a:t>Decoder</a:t>
            </a:r>
            <a:endParaRPr lang="zh-CN" altLang="en-US" sz="3200" b="1" dirty="0">
              <a:solidFill>
                <a:srgbClr val="0070C0"/>
              </a:solidFill>
              <a:latin typeface="微软雅黑" panose="020B0503020204020204" pitchFamily="34" charset="-122"/>
              <a:ea typeface="微软雅黑" panose="020B0503020204020204" pitchFamily="34" charset="-122"/>
            </a:endParaRPr>
          </a:p>
        </p:txBody>
      </p:sp>
      <p:sp>
        <p:nvSpPr>
          <p:cNvPr id="7" name="文本框 6">
            <a:extLst>
              <a:ext uri="{FF2B5EF4-FFF2-40B4-BE49-F238E27FC236}">
                <a16:creationId xmlns:a16="http://schemas.microsoft.com/office/drawing/2014/main" id="{10094055-FBD8-4B1D-BA54-0FAE1B998303}"/>
              </a:ext>
            </a:extLst>
          </p:cNvPr>
          <p:cNvSpPr txBox="1"/>
          <p:nvPr/>
        </p:nvSpPr>
        <p:spPr>
          <a:xfrm>
            <a:off x="41140" y="5946008"/>
            <a:ext cx="5007809" cy="369332"/>
          </a:xfrm>
          <a:prstGeom prst="rect">
            <a:avLst/>
          </a:prstGeom>
          <a:noFill/>
        </p:spPr>
        <p:txBody>
          <a:bodyPr wrap="square">
            <a:spAutoFit/>
          </a:bodyPr>
          <a:lstStyle/>
          <a:p>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Figure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7</a:t>
            </a:r>
            <a:r>
              <a:rPr lang="zh-CN" altLang="en-US" dirty="0">
                <a:solidFill>
                  <a:schemeClr val="tx1">
                    <a:lumMod val="65000"/>
                    <a:lumOff val="35000"/>
                  </a:schemeClr>
                </a:solidFill>
                <a:latin typeface="微软雅黑" panose="020B0503020204020204" pitchFamily="34" charset="-122"/>
                <a:ea typeface="微软雅黑" panose="020B0503020204020204" pitchFamily="34" charset="-122"/>
              </a:rPr>
              <a:t>: </a:t>
            </a: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Architecture of the Transformer</a:t>
            </a:r>
            <a:endParaRPr lang="zh-CN" altLang="en-US" baseline="30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mc:AlternateContent xmlns:mc="http://schemas.openxmlformats.org/markup-compatibility/2006">
        <mc:Choice xmlns:a14="http://schemas.microsoft.com/office/drawing/2010/main" Requires="a14">
          <p:sp>
            <p:nvSpPr>
              <p:cNvPr id="37" name="文本框 36">
                <a:extLst>
                  <a:ext uri="{FF2B5EF4-FFF2-40B4-BE49-F238E27FC236}">
                    <a16:creationId xmlns:a16="http://schemas.microsoft.com/office/drawing/2014/main" id="{EAAF1C87-F47B-4875-81C6-5085270F66EF}"/>
                  </a:ext>
                </a:extLst>
              </p:cNvPr>
              <p:cNvSpPr txBox="1"/>
              <p:nvPr/>
            </p:nvSpPr>
            <p:spPr>
              <a:xfrm>
                <a:off x="5048949" y="727927"/>
                <a:ext cx="6150315" cy="5906553"/>
              </a:xfrm>
              <a:prstGeom prst="rect">
                <a:avLst/>
              </a:prstGeom>
              <a:noFill/>
            </p:spPr>
            <p:txBody>
              <a:bodyPr wrap="square">
                <a:spAutoFit/>
              </a:bodyPr>
              <a:lstStyle/>
              <a:p>
                <a:pPr>
                  <a:lnSpc>
                    <a:spcPct val="150000"/>
                  </a:lnSpc>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Hyperparameter:</a:t>
                </a:r>
              </a:p>
              <a:p>
                <a:pPr marL="285750" indent="-285750">
                  <a:lnSpc>
                    <a:spcPct val="150000"/>
                  </a:lnSpc>
                  <a:buFontTx/>
                  <a:buChar char="-"/>
                </a:pPr>
                <a14:m>
                  <m:oMath xmlns:m="http://schemas.openxmlformats.org/officeDocument/2006/math">
                    <m:r>
                      <a:rPr lang="en-US" altLang="zh-CN" b="0" i="1" smtClean="0">
                        <a:solidFill>
                          <a:schemeClr val="tx1">
                            <a:lumMod val="65000"/>
                            <a:lumOff val="35000"/>
                          </a:schemeClr>
                        </a:solidFill>
                        <a:latin typeface="Cambria Math" panose="02040503050406030204" pitchFamily="18" charset="0"/>
                        <a:ea typeface="微软雅黑" panose="020B0503020204020204" pitchFamily="34" charset="-122"/>
                      </a:rPr>
                      <m:t>𝑁</m:t>
                    </m:r>
                  </m:oMath>
                </a14:m>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 the number of layers, </a:t>
                </a:r>
                <a14:m>
                  <m:oMath xmlns:m="http://schemas.openxmlformats.org/officeDocument/2006/math">
                    <m:r>
                      <a:rPr lang="en-US" altLang="zh-CN" b="0" i="1" smtClean="0">
                        <a:solidFill>
                          <a:schemeClr val="tx1">
                            <a:lumMod val="65000"/>
                            <a:lumOff val="35000"/>
                          </a:schemeClr>
                        </a:solidFill>
                        <a:latin typeface="Cambria Math" panose="02040503050406030204" pitchFamily="18" charset="0"/>
                        <a:ea typeface="微软雅黑" panose="020B0503020204020204" pitchFamily="34" charset="-122"/>
                      </a:rPr>
                      <m:t>𝑁</m:t>
                    </m:r>
                    <m:r>
                      <a:rPr lang="en-US" altLang="zh-CN" b="0" i="1" smtClean="0">
                        <a:solidFill>
                          <a:schemeClr val="tx1">
                            <a:lumMod val="65000"/>
                            <a:lumOff val="35000"/>
                          </a:schemeClr>
                        </a:solidFill>
                        <a:latin typeface="Cambria Math" panose="02040503050406030204" pitchFamily="18" charset="0"/>
                        <a:ea typeface="微软雅黑" panose="020B0503020204020204" pitchFamily="34" charset="-122"/>
                      </a:rPr>
                      <m:t>=6</m:t>
                    </m:r>
                  </m:oMath>
                </a14:m>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Structure:</a:t>
                </a:r>
              </a:p>
              <a:p>
                <a:pPr marL="285750" indent="-285750">
                  <a:lnSpc>
                    <a:spcPct val="150000"/>
                  </a:lnSpc>
                  <a:buFontTx/>
                  <a:buChar char="-"/>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Be composed of a stack of </a:t>
                </a:r>
                <a14:m>
                  <m:oMath xmlns:m="http://schemas.openxmlformats.org/officeDocument/2006/math">
                    <m:r>
                      <a:rPr lang="en-US" altLang="zh-CN" b="0" i="1" smtClean="0">
                        <a:solidFill>
                          <a:schemeClr val="tx1">
                            <a:lumMod val="65000"/>
                            <a:lumOff val="35000"/>
                          </a:schemeClr>
                        </a:solidFill>
                        <a:latin typeface="Cambria Math" panose="02040503050406030204" pitchFamily="18" charset="0"/>
                        <a:ea typeface="微软雅黑" panose="020B0503020204020204" pitchFamily="34" charset="-122"/>
                      </a:rPr>
                      <m:t>𝑁</m:t>
                    </m:r>
                    <m:r>
                      <a:rPr lang="en-US" altLang="zh-CN" b="0" i="1" smtClean="0">
                        <a:solidFill>
                          <a:schemeClr val="tx1">
                            <a:lumMod val="65000"/>
                            <a:lumOff val="35000"/>
                          </a:schemeClr>
                        </a:solidFill>
                        <a:latin typeface="Cambria Math" panose="02040503050406030204" pitchFamily="18" charset="0"/>
                        <a:ea typeface="微软雅黑" panose="020B0503020204020204" pitchFamily="34" charset="-122"/>
                      </a:rPr>
                      <m:t>=6 </m:t>
                    </m:r>
                  </m:oMath>
                </a14:m>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identical layers.</a:t>
                </a:r>
              </a:p>
              <a:p>
                <a:pPr marL="285750" indent="-285750">
                  <a:lnSpc>
                    <a:spcPct val="150000"/>
                  </a:lnSpc>
                  <a:buFontTx/>
                  <a:buChar char="-"/>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Each layer has three sub-layers:</a:t>
                </a:r>
              </a:p>
              <a:p>
                <a:pPr marL="742950" lvl="1" indent="-285750">
                  <a:lnSpc>
                    <a:spcPct val="150000"/>
                  </a:lnSpc>
                  <a:buFontTx/>
                  <a:buChar char="-"/>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Masked Multi-Head Attention</a:t>
                </a:r>
              </a:p>
              <a:p>
                <a:pPr marL="742950" lvl="1" indent="-285750">
                  <a:lnSpc>
                    <a:spcPct val="150000"/>
                  </a:lnSpc>
                  <a:buFontTx/>
                  <a:buChar char="-"/>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Multi-Head Attention</a:t>
                </a:r>
              </a:p>
              <a:p>
                <a:pPr marL="742950" lvl="1" indent="-285750">
                  <a:lnSpc>
                    <a:spcPct val="150000"/>
                  </a:lnSpc>
                  <a:buFontTx/>
                  <a:buChar char="-"/>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Feed Forward</a:t>
                </a:r>
              </a:p>
              <a:p>
                <a:pPr marL="285750" indent="-285750">
                  <a:lnSpc>
                    <a:spcPct val="150000"/>
                  </a:lnSpc>
                  <a:buFontTx/>
                  <a:buChar char="-"/>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Residual connections</a:t>
                </a:r>
              </a:p>
              <a:p>
                <a:pPr marL="285750" indent="-285750">
                  <a:lnSpc>
                    <a:spcPct val="150000"/>
                  </a:lnSpc>
                  <a:buFontTx/>
                  <a:buChar char="-"/>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Each sub-layer is followed by layer normalization:</a:t>
                </a:r>
              </a:p>
              <a:p>
                <a:pPr marL="742950" lvl="1" indent="-285750">
                  <a:lnSpc>
                    <a:spcPct val="150000"/>
                  </a:lnSpc>
                  <a:buFontTx/>
                  <a:buChar char="-"/>
                </a:pPr>
                <a14:m>
                  <m:oMath xmlns:m="http://schemas.openxmlformats.org/officeDocument/2006/math">
                    <m:r>
                      <a:rPr lang="en-US" altLang="zh-CN" sz="2000">
                        <a:solidFill>
                          <a:schemeClr val="tx1">
                            <a:lumMod val="65000"/>
                            <a:lumOff val="35000"/>
                          </a:schemeClr>
                        </a:solidFill>
                        <a:latin typeface="微软雅黑" panose="020B0503020204020204" pitchFamily="34" charset="-122"/>
                        <a:ea typeface="微软雅黑" panose="020B0503020204020204" pitchFamily="34" charset="-122"/>
                      </a:rPr>
                      <m:t>𝐿𝑎𝑦𝑒𝑟𝑁𝑜𝑟𝑚</m:t>
                    </m:r>
                    <m:r>
                      <a:rPr lang="en-US" altLang="zh-CN" sz="2000">
                        <a:solidFill>
                          <a:schemeClr val="tx1">
                            <a:lumMod val="65000"/>
                            <a:lumOff val="35000"/>
                          </a:schemeClr>
                        </a:solidFill>
                        <a:latin typeface="微软雅黑" panose="020B0503020204020204" pitchFamily="34" charset="-122"/>
                        <a:ea typeface="微软雅黑" panose="020B0503020204020204" pitchFamily="34" charset="-122"/>
                      </a:rPr>
                      <m:t>(</m:t>
                    </m:r>
                    <m:r>
                      <a:rPr lang="en-US" altLang="zh-CN" sz="2000">
                        <a:solidFill>
                          <a:schemeClr val="tx1">
                            <a:lumMod val="65000"/>
                            <a:lumOff val="35000"/>
                          </a:schemeClr>
                        </a:solidFill>
                        <a:latin typeface="微软雅黑" panose="020B0503020204020204" pitchFamily="34" charset="-122"/>
                        <a:ea typeface="微软雅黑" panose="020B0503020204020204" pitchFamily="34" charset="-122"/>
                      </a:rPr>
                      <m:t>𝑥</m:t>
                    </m:r>
                    <m:r>
                      <a:rPr lang="en-US" altLang="zh-CN" sz="2000">
                        <a:solidFill>
                          <a:schemeClr val="tx1">
                            <a:lumMod val="65000"/>
                            <a:lumOff val="35000"/>
                          </a:schemeClr>
                        </a:solidFill>
                        <a:latin typeface="微软雅黑" panose="020B0503020204020204" pitchFamily="34" charset="-122"/>
                        <a:ea typeface="微软雅黑" panose="020B0503020204020204" pitchFamily="34" charset="-122"/>
                      </a:rPr>
                      <m:t>+</m:t>
                    </m:r>
                    <m:r>
                      <a:rPr lang="en-US" altLang="zh-CN" sz="2000">
                        <a:solidFill>
                          <a:schemeClr val="tx1">
                            <a:lumMod val="65000"/>
                            <a:lumOff val="35000"/>
                          </a:schemeClr>
                        </a:solidFill>
                        <a:latin typeface="微软雅黑" panose="020B0503020204020204" pitchFamily="34" charset="-122"/>
                        <a:ea typeface="微软雅黑" panose="020B0503020204020204" pitchFamily="34" charset="-122"/>
                      </a:rPr>
                      <m:t>𝑆𝑢𝑏𝑙𝑎𝑦𝑒𝑟</m:t>
                    </m:r>
                    <m:r>
                      <a:rPr lang="en-US" altLang="zh-CN" sz="2000">
                        <a:solidFill>
                          <a:schemeClr val="tx1">
                            <a:lumMod val="65000"/>
                            <a:lumOff val="35000"/>
                          </a:schemeClr>
                        </a:solidFill>
                        <a:latin typeface="微软雅黑" panose="020B0503020204020204" pitchFamily="34" charset="-122"/>
                        <a:ea typeface="微软雅黑" panose="020B0503020204020204" pitchFamily="34" charset="-122"/>
                      </a:rPr>
                      <m:t>(</m:t>
                    </m:r>
                    <m:r>
                      <a:rPr lang="en-US" altLang="zh-CN" sz="2000">
                        <a:solidFill>
                          <a:schemeClr val="tx1">
                            <a:lumMod val="65000"/>
                            <a:lumOff val="35000"/>
                          </a:schemeClr>
                        </a:solidFill>
                        <a:latin typeface="微软雅黑" panose="020B0503020204020204" pitchFamily="34" charset="-122"/>
                        <a:ea typeface="微软雅黑" panose="020B0503020204020204" pitchFamily="34" charset="-122"/>
                      </a:rPr>
                      <m:t>𝑥</m:t>
                    </m:r>
                    <m:r>
                      <a:rPr lang="en-US" altLang="zh-CN" sz="2000">
                        <a:solidFill>
                          <a:schemeClr val="tx1">
                            <a:lumMod val="65000"/>
                            <a:lumOff val="35000"/>
                          </a:schemeClr>
                        </a:solidFill>
                        <a:latin typeface="微软雅黑" panose="020B0503020204020204" pitchFamily="34" charset="-122"/>
                        <a:ea typeface="微软雅黑" panose="020B0503020204020204" pitchFamily="34" charset="-122"/>
                      </a:rPr>
                      <m:t>))</m:t>
                    </m:r>
                  </m:oMath>
                </a14:m>
                <a:endParaRPr lang="en-US" altLang="zh-CN" sz="2000"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nSpc>
                    <a:spcPct val="150000"/>
                  </a:lnSpc>
                  <a:buFontTx/>
                  <a:buChar char="-"/>
                </a:pPr>
                <a:r>
                  <a:rPr lang="en-US" altLang="zh-CN" dirty="0">
                    <a:solidFill>
                      <a:schemeClr val="tx1">
                        <a:lumMod val="65000"/>
                        <a:lumOff val="35000"/>
                      </a:schemeClr>
                    </a:solidFill>
                    <a:latin typeface="微软雅黑" panose="020B0503020204020204" pitchFamily="34" charset="-122"/>
                    <a:ea typeface="微软雅黑" panose="020B0503020204020204" pitchFamily="34" charset="-122"/>
                  </a:rPr>
                  <a:t>Auto-regressive</a:t>
                </a:r>
                <a:endParaRPr lang="zh-CN" altLang="zh-CN"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dirty="0">
                  <a:solidFill>
                    <a:schemeClr val="tx1">
                      <a:lumMod val="65000"/>
                      <a:lumOff val="35000"/>
                    </a:schemeClr>
                  </a:solidFill>
                  <a:latin typeface="微软雅黑" panose="020B0503020204020204" pitchFamily="34" charset="-122"/>
                  <a:ea typeface="微软雅黑" panose="020B0503020204020204" pitchFamily="34" charset="-122"/>
                </a:endParaRPr>
              </a:p>
            </p:txBody>
          </p:sp>
        </mc:Choice>
        <mc:Fallback>
          <p:sp>
            <p:nvSpPr>
              <p:cNvPr id="37" name="文本框 36">
                <a:extLst>
                  <a:ext uri="{FF2B5EF4-FFF2-40B4-BE49-F238E27FC236}">
                    <a16:creationId xmlns:a16="http://schemas.microsoft.com/office/drawing/2014/main" id="{EAAF1C87-F47B-4875-81C6-5085270F66EF}"/>
                  </a:ext>
                </a:extLst>
              </p:cNvPr>
              <p:cNvSpPr txBox="1">
                <a:spLocks noRot="1" noChangeAspect="1" noMove="1" noResize="1" noEditPoints="1" noAdjustHandles="1" noChangeArrowheads="1" noChangeShapeType="1" noTextEdit="1"/>
              </p:cNvSpPr>
              <p:nvPr/>
            </p:nvSpPr>
            <p:spPr>
              <a:xfrm>
                <a:off x="5048949" y="727927"/>
                <a:ext cx="6150315" cy="5906553"/>
              </a:xfrm>
              <a:prstGeom prst="rect">
                <a:avLst/>
              </a:prstGeom>
              <a:blipFill>
                <a:blip r:embed="rId5"/>
                <a:stretch>
                  <a:fillRect l="-991"/>
                </a:stretch>
              </a:blipFill>
            </p:spPr>
            <p:txBody>
              <a:bodyPr/>
              <a:lstStyle/>
              <a:p>
                <a:r>
                  <a:rPr lang="zh-CN" altLang="en-US">
                    <a:noFill/>
                  </a:rPr>
                  <a:t> </a:t>
                </a:r>
              </a:p>
            </p:txBody>
          </p:sp>
        </mc:Fallback>
      </mc:AlternateContent>
      <p:sp>
        <p:nvSpPr>
          <p:cNvPr id="8" name="矩形: 圆角 7">
            <a:extLst>
              <a:ext uri="{FF2B5EF4-FFF2-40B4-BE49-F238E27FC236}">
                <a16:creationId xmlns:a16="http://schemas.microsoft.com/office/drawing/2014/main" id="{CA11591F-E2E7-4D46-9CD9-F3E50F3B5FFA}"/>
              </a:ext>
            </a:extLst>
          </p:cNvPr>
          <p:cNvSpPr/>
          <p:nvPr/>
        </p:nvSpPr>
        <p:spPr>
          <a:xfrm>
            <a:off x="2506279" y="1995016"/>
            <a:ext cx="1140902" cy="2476316"/>
          </a:xfrm>
          <a:prstGeom prst="roundRect">
            <a:avLst/>
          </a:prstGeom>
          <a:solidFill>
            <a:schemeClr val="accent4">
              <a:alpha val="23137"/>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70771091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35dde2d4-e045-4229-8954-a3e908e3aae1"/>
  <p:tag name="COMMONDATA" val="eyJoZGlkIjoiOGI4NjI5OTBmMDM1ODFlMDkzNDFlZTFiMWNhZWU5ZTM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TM10001105[[fn=剪切]]</Template>
  <TotalTime>1306</TotalTime>
  <Words>889</Words>
  <Application>Microsoft Office PowerPoint</Application>
  <PresentationFormat>宽屏</PresentationFormat>
  <Paragraphs>138</Paragraphs>
  <Slides>27</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27</vt:i4>
      </vt:variant>
    </vt:vector>
  </HeadingPairs>
  <TitlesOfParts>
    <vt:vector size="33" baseType="lpstr">
      <vt:lpstr>等线</vt:lpstr>
      <vt:lpstr>等线 Light</vt:lpstr>
      <vt:lpstr>微软雅黑</vt:lpstr>
      <vt:lpstr>Arial</vt:lpstr>
      <vt:lpstr>Cambria Math</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Windows 用户</dc:creator>
  <cp:lastModifiedBy>Wang Zhouwei</cp:lastModifiedBy>
  <cp:revision>100</cp:revision>
  <dcterms:created xsi:type="dcterms:W3CDTF">2020-10-29T07:12:00Z</dcterms:created>
  <dcterms:modified xsi:type="dcterms:W3CDTF">2023-04-26T20:24:55Z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2052-11.1.0.12598</vt:lpwstr>
  </property>
  <property fmtid="{D5CDD505-2E9C-101B-9397-08002B2CF9AE}" pid="3" name="ICV">
    <vt:lpwstr>7030C29163E7485BBF7BFF5C3F4E0408</vt:lpwstr>
  </property>
</Properties>
</file>